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0" r:id="rId3"/>
    <p:sldId id="328" r:id="rId4"/>
    <p:sldId id="329" r:id="rId5"/>
    <p:sldId id="330" r:id="rId6"/>
    <p:sldId id="276" r:id="rId7"/>
    <p:sldId id="331" r:id="rId8"/>
    <p:sldId id="332" r:id="rId9"/>
    <p:sldId id="280" r:id="rId10"/>
    <p:sldId id="281" r:id="rId11"/>
    <p:sldId id="282" r:id="rId12"/>
    <p:sldId id="284" r:id="rId13"/>
    <p:sldId id="285" r:id="rId14"/>
    <p:sldId id="286" r:id="rId15"/>
    <p:sldId id="287" r:id="rId16"/>
    <p:sldId id="288" r:id="rId17"/>
    <p:sldId id="291" r:id="rId18"/>
    <p:sldId id="292" r:id="rId19"/>
    <p:sldId id="293" r:id="rId20"/>
    <p:sldId id="324" r:id="rId21"/>
    <p:sldId id="265" r:id="rId22"/>
    <p:sldId id="321" r:id="rId23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6E0043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6E0043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6E0043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6E0043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6E0043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6E0043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6E0043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6E0043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6E0043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160848"/>
    <a:srgbClr val="800000"/>
    <a:srgbClr val="6E0043"/>
    <a:srgbClr val="090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9BD3A-18E2-49E3-909A-530A571E64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0C19F2-4B8E-4959-9595-EEFB26CCD17D}">
      <dgm:prSet/>
      <dgm:spPr>
        <a:solidFill>
          <a:srgbClr val="0070C0"/>
        </a:solidFill>
      </dgm:spPr>
      <dgm:t>
        <a:bodyPr/>
        <a:lstStyle/>
        <a:p>
          <a:pPr algn="ctr" rtl="0"/>
          <a:r>
            <a:rPr lang="en-US" b="1" i="0" dirty="0" err="1" smtClean="0"/>
            <a:t>የሚዛናዊ</a:t>
          </a:r>
          <a:r>
            <a:rPr lang="en-US" b="1" i="0" dirty="0" smtClean="0"/>
            <a:t> የስራ </a:t>
          </a:r>
          <a:r>
            <a:rPr lang="en-US" b="1" i="0" dirty="0" err="1" smtClean="0"/>
            <a:t>አፈፃፀም</a:t>
          </a:r>
          <a:r>
            <a:rPr lang="en-US" b="1" i="0" dirty="0" smtClean="0"/>
            <a:t> </a:t>
          </a:r>
          <a:r>
            <a:rPr lang="en-US" b="1" i="0" smtClean="0"/>
            <a:t>ውጤት</a:t>
          </a:r>
          <a:r>
            <a:rPr lang="en-US" b="1" i="0" dirty="0" smtClean="0"/>
            <a:t> </a:t>
          </a:r>
          <a:r>
            <a:rPr lang="en-US" b="1" i="0" dirty="0" err="1" smtClean="0"/>
            <a:t>ምዘና</a:t>
          </a:r>
          <a:r>
            <a:rPr lang="en-US" b="1" i="0" dirty="0" smtClean="0"/>
            <a:t> </a:t>
          </a:r>
          <a:r>
            <a:rPr lang="en-US" b="1" i="0" dirty="0" err="1" smtClean="0"/>
            <a:t>ስርዓት</a:t>
          </a:r>
          <a:r>
            <a:rPr lang="en-US" b="1" i="0" dirty="0" smtClean="0"/>
            <a:t>/BSC/ </a:t>
          </a:r>
          <a:r>
            <a:rPr lang="en-US" b="1" i="0" dirty="0" err="1" smtClean="0"/>
            <a:t>ዕቅድ</a:t>
          </a:r>
          <a:r>
            <a:rPr lang="en-US" b="1" i="0" dirty="0" smtClean="0"/>
            <a:t> </a:t>
          </a:r>
          <a:r>
            <a:rPr lang="en-US" b="1" i="0" dirty="0" err="1" smtClean="0"/>
            <a:t>አዘገጃጀት</a:t>
          </a:r>
          <a:r>
            <a:rPr lang="en-US" b="1" i="0" dirty="0" smtClean="0"/>
            <a:t> </a:t>
          </a:r>
          <a:r>
            <a:rPr lang="en-US" b="1" i="0" dirty="0" err="1" smtClean="0"/>
            <a:t>ላይ</a:t>
          </a:r>
          <a:r>
            <a:rPr lang="en-US" b="1" i="0" dirty="0" smtClean="0"/>
            <a:t> </a:t>
          </a:r>
          <a:r>
            <a:rPr lang="en-US" b="1" i="0" dirty="0" err="1" smtClean="0"/>
            <a:t>የተዘጋጀ</a:t>
          </a:r>
          <a:r>
            <a:rPr lang="en-US" b="1" i="0" dirty="0" smtClean="0"/>
            <a:t> </a:t>
          </a:r>
          <a:r>
            <a:rPr lang="en-US" b="1" i="0" dirty="0" err="1" smtClean="0"/>
            <a:t>የግንዛቤ</a:t>
          </a:r>
          <a:r>
            <a:rPr lang="en-US" b="1" i="0" dirty="0" smtClean="0"/>
            <a:t> </a:t>
          </a:r>
          <a:r>
            <a:rPr lang="en-US" b="1" i="0" dirty="0" err="1" smtClean="0"/>
            <a:t>ማስጨበጫ</a:t>
          </a:r>
          <a:r>
            <a:rPr lang="en-US" b="1" i="0" dirty="0" smtClean="0"/>
            <a:t> </a:t>
          </a:r>
          <a:r>
            <a:rPr lang="en-US" b="1" i="0" dirty="0" err="1" smtClean="0"/>
            <a:t>ስልጠና</a:t>
          </a:r>
          <a:endParaRPr lang="en-US" b="1" i="0" dirty="0"/>
        </a:p>
      </dgm:t>
    </dgm:pt>
    <dgm:pt modelId="{48923F2A-6345-4B5C-AE0B-51CEBEC2C805}" type="parTrans" cxnId="{E5834757-308B-4541-BA66-3B57151E71AF}">
      <dgm:prSet/>
      <dgm:spPr/>
      <dgm:t>
        <a:bodyPr/>
        <a:lstStyle/>
        <a:p>
          <a:pPr algn="ctr"/>
          <a:endParaRPr lang="en-US"/>
        </a:p>
      </dgm:t>
    </dgm:pt>
    <dgm:pt modelId="{CC7FD59A-E83F-40A0-9BC0-D6C21864D8C8}" type="sibTrans" cxnId="{E5834757-308B-4541-BA66-3B57151E71AF}">
      <dgm:prSet/>
      <dgm:spPr/>
      <dgm:t>
        <a:bodyPr/>
        <a:lstStyle/>
        <a:p>
          <a:pPr algn="ctr"/>
          <a:endParaRPr lang="en-US"/>
        </a:p>
      </dgm:t>
    </dgm:pt>
    <dgm:pt modelId="{9CE267B6-91D0-4235-9012-C81BB6B3B501}" type="pres">
      <dgm:prSet presAssocID="{2639BD3A-18E2-49E3-909A-530A571E64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704654-4B43-42D2-BA98-0CB4ED20239F}" type="pres">
      <dgm:prSet presAssocID="{920C19F2-4B8E-4959-9595-EEFB26CCD17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834757-308B-4541-BA66-3B57151E71AF}" srcId="{2639BD3A-18E2-49E3-909A-530A571E64A7}" destId="{920C19F2-4B8E-4959-9595-EEFB26CCD17D}" srcOrd="0" destOrd="0" parTransId="{48923F2A-6345-4B5C-AE0B-51CEBEC2C805}" sibTransId="{CC7FD59A-E83F-40A0-9BC0-D6C21864D8C8}"/>
    <dgm:cxn modelId="{C1223AE6-0D41-4A7D-B256-27BA90965E0B}" type="presOf" srcId="{2639BD3A-18E2-49E3-909A-530A571E64A7}" destId="{9CE267B6-91D0-4235-9012-C81BB6B3B501}" srcOrd="0" destOrd="0" presId="urn:microsoft.com/office/officeart/2005/8/layout/vList2"/>
    <dgm:cxn modelId="{CCB4ACC8-5CD3-4A3E-A87D-C96B1A31CE4A}" type="presOf" srcId="{920C19F2-4B8E-4959-9595-EEFB26CCD17D}" destId="{AC704654-4B43-42D2-BA98-0CB4ED20239F}" srcOrd="0" destOrd="0" presId="urn:microsoft.com/office/officeart/2005/8/layout/vList2"/>
    <dgm:cxn modelId="{B969C127-6B38-48B7-B6BD-C4820D8DDE3C}" type="presParOf" srcId="{9CE267B6-91D0-4235-9012-C81BB6B3B501}" destId="{AC704654-4B43-42D2-BA98-0CB4ED20239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779CE7-CEA9-4223-B808-9A454F8ACCD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ECB678-C7E9-4718-B2A2-B2F2F7DD96B1}" type="pres">
      <dgm:prSet presAssocID="{1B779CE7-CEA9-4223-B808-9A454F8ACCD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6DDF6BC-1128-45E1-9015-366FC8F0961A}" type="presOf" srcId="{1B779CE7-CEA9-4223-B808-9A454F8ACCD2}" destId="{30ECB678-C7E9-4718-B2A2-B2F2F7DD96B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72288B-599E-4D54-A121-08D33DFFD555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D0D4C3-A5C3-44D4-A965-0D83D9AB1353}">
      <dgm:prSet/>
      <dgm:spPr>
        <a:solidFill>
          <a:srgbClr val="0070C0"/>
        </a:solidFill>
      </dgm:spPr>
      <dgm:t>
        <a:bodyPr/>
        <a:lstStyle/>
        <a:p>
          <a:pPr algn="ctr" rtl="0"/>
          <a:r>
            <a:rPr lang="en-US" b="1" i="0" dirty="0" err="1" smtClean="0"/>
            <a:t>የሚጠበቁ</a:t>
          </a:r>
          <a:r>
            <a:rPr lang="en-US" b="1" i="0" dirty="0" smtClean="0"/>
            <a:t> </a:t>
          </a:r>
          <a:r>
            <a:rPr lang="en-US" b="1" i="0" dirty="0" err="1" smtClean="0"/>
            <a:t>ውጤቶች</a:t>
          </a:r>
          <a:endParaRPr lang="en-US" b="1" i="0" dirty="0"/>
        </a:p>
      </dgm:t>
    </dgm:pt>
    <dgm:pt modelId="{5FF0FE49-341C-4CD7-836F-F75B1A115C03}" type="parTrans" cxnId="{0BD6FBAB-6C5A-442E-80AF-69E9956D6DB1}">
      <dgm:prSet/>
      <dgm:spPr/>
      <dgm:t>
        <a:bodyPr/>
        <a:lstStyle/>
        <a:p>
          <a:endParaRPr lang="en-US"/>
        </a:p>
      </dgm:t>
    </dgm:pt>
    <dgm:pt modelId="{461DF634-6A29-40BD-8060-CB8AC749F8BF}" type="sibTrans" cxnId="{0BD6FBAB-6C5A-442E-80AF-69E9956D6DB1}">
      <dgm:prSet/>
      <dgm:spPr/>
      <dgm:t>
        <a:bodyPr/>
        <a:lstStyle/>
        <a:p>
          <a:endParaRPr lang="en-US"/>
        </a:p>
      </dgm:t>
    </dgm:pt>
    <dgm:pt modelId="{9E089FF7-7607-4480-924F-622947F4723E}" type="pres">
      <dgm:prSet presAssocID="{8572288B-599E-4D54-A121-08D33DFFD5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562BDE-CFEB-4494-ABB1-5D602FF2592B}" type="pres">
      <dgm:prSet presAssocID="{FBD0D4C3-A5C3-44D4-A965-0D83D9AB135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16C418-C685-4C15-95F5-A80AD224E070}" type="presOf" srcId="{FBD0D4C3-A5C3-44D4-A965-0D83D9AB1353}" destId="{9F562BDE-CFEB-4494-ABB1-5D602FF2592B}" srcOrd="0" destOrd="0" presId="urn:microsoft.com/office/officeart/2005/8/layout/vList2"/>
    <dgm:cxn modelId="{8E42E629-72AE-49B2-AD3A-0D56D36376BC}" type="presOf" srcId="{8572288B-599E-4D54-A121-08D33DFFD555}" destId="{9E089FF7-7607-4480-924F-622947F4723E}" srcOrd="0" destOrd="0" presId="urn:microsoft.com/office/officeart/2005/8/layout/vList2"/>
    <dgm:cxn modelId="{0BD6FBAB-6C5A-442E-80AF-69E9956D6DB1}" srcId="{8572288B-599E-4D54-A121-08D33DFFD555}" destId="{FBD0D4C3-A5C3-44D4-A965-0D83D9AB1353}" srcOrd="0" destOrd="0" parTransId="{5FF0FE49-341C-4CD7-836F-F75B1A115C03}" sibTransId="{461DF634-6A29-40BD-8060-CB8AC749F8BF}"/>
    <dgm:cxn modelId="{06638F21-023E-452B-A268-10EFB5FE3B1A}" type="presParOf" srcId="{9E089FF7-7607-4480-924F-622947F4723E}" destId="{9F562BDE-CFEB-4494-ABB1-5D602FF259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D0A9D5-2AF1-4071-889C-4AFF09F64C7C}" type="doc">
      <dgm:prSet loTypeId="urn:microsoft.com/office/officeart/2005/8/layout/hierarchy3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3971D4-986E-433A-A405-270D508A9CB0}">
      <dgm:prSet custT="1"/>
      <dgm:spPr/>
      <dgm:t>
        <a:bodyPr/>
        <a:lstStyle/>
        <a:p>
          <a:pPr rtl="0"/>
          <a:r>
            <a:rPr lang="en-US" sz="1800" b="1" dirty="0" err="1" smtClean="0"/>
            <a:t>ተሳታፊዎች</a:t>
          </a:r>
          <a:r>
            <a:rPr lang="en-US" sz="1800" b="1" dirty="0" smtClean="0"/>
            <a:t> </a:t>
          </a:r>
          <a:r>
            <a:rPr lang="en-US" sz="1800" b="1" dirty="0" err="1" smtClean="0"/>
            <a:t>የBSC</a:t>
          </a:r>
          <a:r>
            <a:rPr lang="en-US" sz="1800" b="1" dirty="0" smtClean="0"/>
            <a:t> </a:t>
          </a:r>
          <a:r>
            <a:rPr lang="en-US" sz="1800" b="1" dirty="0" err="1" smtClean="0"/>
            <a:t>ምንነት</a:t>
          </a:r>
          <a:r>
            <a:rPr lang="en-US" sz="1800" b="1" dirty="0" smtClean="0"/>
            <a:t>፣ </a:t>
          </a:r>
          <a:r>
            <a:rPr lang="en-US" sz="1800" b="1" dirty="0" err="1" smtClean="0"/>
            <a:t>አዘገጃጀትና</a:t>
          </a:r>
          <a:r>
            <a:rPr lang="en-US" sz="1800" b="1" dirty="0" smtClean="0"/>
            <a:t> </a:t>
          </a:r>
          <a:r>
            <a:rPr lang="en-US" sz="1800" b="1" dirty="0" err="1" smtClean="0"/>
            <a:t>አተገባበር</a:t>
          </a:r>
          <a:r>
            <a:rPr lang="en-US" sz="1800" b="1" dirty="0" smtClean="0"/>
            <a:t> </a:t>
          </a:r>
          <a:r>
            <a:rPr lang="en-US" sz="1800" b="1" dirty="0" err="1" smtClean="0"/>
            <a:t>ግንዛቤ</a:t>
          </a:r>
          <a:r>
            <a:rPr lang="en-US" sz="1800" b="1" dirty="0" smtClean="0"/>
            <a:t> </a:t>
          </a:r>
          <a:r>
            <a:rPr lang="en-US" sz="1800" b="1" dirty="0" err="1" smtClean="0"/>
            <a:t>ይይዛሉ</a:t>
          </a:r>
          <a:r>
            <a:rPr lang="en-US" sz="1800" b="1" dirty="0" smtClean="0"/>
            <a:t>፣ </a:t>
          </a:r>
          <a:endParaRPr lang="en-US" sz="1800" b="1" dirty="0"/>
        </a:p>
      </dgm:t>
    </dgm:pt>
    <dgm:pt modelId="{79F79058-87AE-4595-B171-25BFF1FA44D1}" type="parTrans" cxnId="{07CA1634-18C2-4022-A6D0-D6B22A1DF682}">
      <dgm:prSet/>
      <dgm:spPr/>
      <dgm:t>
        <a:bodyPr/>
        <a:lstStyle/>
        <a:p>
          <a:endParaRPr lang="en-US"/>
        </a:p>
      </dgm:t>
    </dgm:pt>
    <dgm:pt modelId="{2329D10F-3181-449F-81D4-1EC1ACA16AFB}" type="sibTrans" cxnId="{07CA1634-18C2-4022-A6D0-D6B22A1DF682}">
      <dgm:prSet/>
      <dgm:spPr/>
      <dgm:t>
        <a:bodyPr/>
        <a:lstStyle/>
        <a:p>
          <a:endParaRPr lang="en-US"/>
        </a:p>
      </dgm:t>
    </dgm:pt>
    <dgm:pt modelId="{A425C0DC-9A30-430D-8BF9-9E9E3978EFB6}">
      <dgm:prSet custT="1"/>
      <dgm:spPr/>
      <dgm:t>
        <a:bodyPr/>
        <a:lstStyle/>
        <a:p>
          <a:pPr rtl="0"/>
          <a:r>
            <a:rPr lang="en-US" sz="1600" b="1" dirty="0" err="1" smtClean="0"/>
            <a:t>በBSC</a:t>
          </a:r>
          <a:r>
            <a:rPr lang="en-US" sz="1600" b="1" dirty="0" smtClean="0"/>
            <a:t> </a:t>
          </a:r>
          <a:r>
            <a:rPr lang="en-US" sz="1600" b="1" dirty="0" err="1" smtClean="0"/>
            <a:t>ትግበራ</a:t>
          </a:r>
          <a:r>
            <a:rPr lang="en-US" sz="1600" b="1" dirty="0" smtClean="0"/>
            <a:t> </a:t>
          </a:r>
          <a:r>
            <a:rPr lang="en-US" sz="1600" b="1" dirty="0" err="1" smtClean="0"/>
            <a:t>ሂደት</a:t>
          </a:r>
          <a:r>
            <a:rPr lang="en-US" sz="1600" b="1" dirty="0" smtClean="0"/>
            <a:t> </a:t>
          </a:r>
          <a:r>
            <a:rPr lang="en-US" sz="1600" b="1" dirty="0" err="1" smtClean="0"/>
            <a:t>ያጋጠሙ</a:t>
          </a:r>
          <a:r>
            <a:rPr lang="en-US" sz="1600" b="1" dirty="0" smtClean="0"/>
            <a:t> </a:t>
          </a:r>
          <a:r>
            <a:rPr lang="en-US" sz="1600" b="1" dirty="0" err="1" smtClean="0"/>
            <a:t>ችግሮችን</a:t>
          </a:r>
          <a:r>
            <a:rPr lang="en-US" sz="1600" b="1" dirty="0" smtClean="0"/>
            <a:t> </a:t>
          </a:r>
          <a:r>
            <a:rPr lang="en-US" sz="1600" b="1" dirty="0" err="1" smtClean="0"/>
            <a:t>ውይይት</a:t>
          </a:r>
          <a:r>
            <a:rPr lang="en-US" sz="1600" b="1" dirty="0" smtClean="0"/>
            <a:t> </a:t>
          </a:r>
          <a:r>
            <a:rPr lang="en-US" sz="1600" b="1" dirty="0" err="1" smtClean="0"/>
            <a:t>በማካሄድ</a:t>
          </a:r>
          <a:r>
            <a:rPr lang="en-US" sz="1600" b="1" dirty="0" smtClean="0"/>
            <a:t> </a:t>
          </a:r>
          <a:r>
            <a:rPr lang="en-US" sz="1600" b="1" dirty="0" err="1" smtClean="0"/>
            <a:t>እንዲፈቱ</a:t>
          </a:r>
          <a:r>
            <a:rPr lang="en-US" sz="1600" b="1" dirty="0" smtClean="0"/>
            <a:t> </a:t>
          </a:r>
          <a:r>
            <a:rPr lang="en-US" sz="1600" b="1" dirty="0" err="1" smtClean="0"/>
            <a:t>ይደረጋል</a:t>
          </a:r>
          <a:r>
            <a:rPr lang="en-US" sz="1600" b="1" dirty="0" smtClean="0"/>
            <a:t>፣</a:t>
          </a:r>
          <a:endParaRPr lang="en-US" sz="1600" b="1" dirty="0"/>
        </a:p>
      </dgm:t>
    </dgm:pt>
    <dgm:pt modelId="{32F7E39E-978B-4A59-93D8-2D12D45E3729}" type="parTrans" cxnId="{8573F77D-9704-444D-9081-68FF81D39701}">
      <dgm:prSet/>
      <dgm:spPr/>
      <dgm:t>
        <a:bodyPr/>
        <a:lstStyle/>
        <a:p>
          <a:endParaRPr lang="en-US"/>
        </a:p>
      </dgm:t>
    </dgm:pt>
    <dgm:pt modelId="{E7ACE899-2B9A-4FE8-BA4E-9B0679688365}" type="sibTrans" cxnId="{8573F77D-9704-444D-9081-68FF81D39701}">
      <dgm:prSet/>
      <dgm:spPr/>
      <dgm:t>
        <a:bodyPr/>
        <a:lstStyle/>
        <a:p>
          <a:endParaRPr lang="en-US"/>
        </a:p>
      </dgm:t>
    </dgm:pt>
    <dgm:pt modelId="{E372BDAC-0FE9-4208-AA3F-3ED511FB736E}">
      <dgm:prSet custT="1"/>
      <dgm:spPr/>
      <dgm:t>
        <a:bodyPr/>
        <a:lstStyle/>
        <a:p>
          <a:pPr rtl="0"/>
          <a:r>
            <a:rPr lang="en-US" sz="1600" b="1" dirty="0" err="1" smtClean="0"/>
            <a:t>የቢሮዉ</a:t>
          </a:r>
          <a:r>
            <a:rPr lang="en-US" sz="1600" b="1" dirty="0" smtClean="0"/>
            <a:t> </a:t>
          </a:r>
          <a:r>
            <a:rPr lang="en-US" sz="1600" b="1" dirty="0" err="1" smtClean="0"/>
            <a:t>ዕቅድ</a:t>
          </a:r>
          <a:r>
            <a:rPr lang="en-US" sz="1600" b="1" dirty="0" smtClean="0"/>
            <a:t> </a:t>
          </a:r>
          <a:r>
            <a:rPr lang="en-US" sz="1600" b="1" dirty="0" err="1" smtClean="0"/>
            <a:t>በተዋረድ</a:t>
          </a:r>
          <a:r>
            <a:rPr lang="en-US" sz="1600" b="1" dirty="0" smtClean="0"/>
            <a:t> </a:t>
          </a:r>
          <a:r>
            <a:rPr lang="en-US" sz="1600" b="1" dirty="0" err="1" smtClean="0"/>
            <a:t>እስከ</a:t>
          </a:r>
          <a:r>
            <a:rPr lang="en-US" sz="1600" b="1" dirty="0" smtClean="0"/>
            <a:t> </a:t>
          </a:r>
          <a:r>
            <a:rPr lang="en-US" sz="1600" b="1" dirty="0" err="1" smtClean="0"/>
            <a:t>ወረዳ</a:t>
          </a:r>
          <a:r>
            <a:rPr lang="en-US" sz="1600" b="1" dirty="0" smtClean="0"/>
            <a:t> </a:t>
          </a:r>
          <a:r>
            <a:rPr lang="en-US" sz="1600" b="1" dirty="0" err="1" smtClean="0"/>
            <a:t>እና</a:t>
          </a:r>
          <a:r>
            <a:rPr lang="en-US" sz="1600" b="1" dirty="0" smtClean="0"/>
            <a:t> </a:t>
          </a:r>
          <a:r>
            <a:rPr lang="en-US" sz="1600" b="1" dirty="0" err="1" smtClean="0"/>
            <a:t>እና</a:t>
          </a:r>
          <a:r>
            <a:rPr lang="en-US" sz="1600" b="1" dirty="0" smtClean="0"/>
            <a:t> </a:t>
          </a:r>
          <a:r>
            <a:rPr lang="en-US" sz="1600" b="1" dirty="0" err="1" smtClean="0"/>
            <a:t>የስራ</a:t>
          </a:r>
          <a:r>
            <a:rPr lang="en-US" sz="1600" b="1" dirty="0" smtClean="0"/>
            <a:t> </a:t>
          </a:r>
          <a:r>
            <a:rPr lang="en-US" sz="1600" b="1" dirty="0" err="1" smtClean="0"/>
            <a:t>ሂደቶች</a:t>
          </a:r>
          <a:r>
            <a:rPr lang="en-US" sz="1600" b="1" dirty="0" smtClean="0"/>
            <a:t> </a:t>
          </a:r>
          <a:r>
            <a:rPr lang="en-US" sz="1600" b="1" dirty="0" err="1" smtClean="0"/>
            <a:t>ጋር</a:t>
          </a:r>
          <a:r>
            <a:rPr lang="en-US" sz="1600" b="1" dirty="0" smtClean="0"/>
            <a:t> </a:t>
          </a:r>
          <a:r>
            <a:rPr lang="en-US" sz="1600" b="1" dirty="0" err="1" smtClean="0"/>
            <a:t>ተናባቢ</a:t>
          </a:r>
          <a:r>
            <a:rPr lang="en-US" sz="1600" b="1" dirty="0" smtClean="0"/>
            <a:t> </a:t>
          </a:r>
          <a:r>
            <a:rPr lang="en-US" sz="1600" b="1" dirty="0" err="1" smtClean="0"/>
            <a:t>የሆነ</a:t>
          </a:r>
          <a:r>
            <a:rPr lang="en-US" sz="1600" b="1" dirty="0" smtClean="0"/>
            <a:t> </a:t>
          </a:r>
          <a:r>
            <a:rPr lang="en-US" sz="1600" b="1" dirty="0" err="1" smtClean="0"/>
            <a:t>የBSC</a:t>
          </a:r>
          <a:r>
            <a:rPr lang="en-US" sz="1600" b="1" dirty="0" smtClean="0"/>
            <a:t> </a:t>
          </a:r>
          <a:r>
            <a:rPr lang="en-US" sz="1600" b="1" dirty="0" err="1" smtClean="0"/>
            <a:t>ስታራቴጂክ</a:t>
          </a:r>
          <a:r>
            <a:rPr lang="en-US" sz="1600" b="1" dirty="0" smtClean="0"/>
            <a:t> </a:t>
          </a:r>
          <a:r>
            <a:rPr lang="en-US" sz="1600" b="1" dirty="0" err="1" smtClean="0"/>
            <a:t>ዕቅድ</a:t>
          </a:r>
          <a:r>
            <a:rPr lang="en-US" sz="1600" b="1" dirty="0" smtClean="0"/>
            <a:t> </a:t>
          </a:r>
          <a:r>
            <a:rPr lang="en-US" sz="1600" b="1" dirty="0" err="1" smtClean="0"/>
            <a:t>ይዘጋጃል</a:t>
          </a:r>
          <a:r>
            <a:rPr lang="en-US" sz="1600" b="1" dirty="0" smtClean="0"/>
            <a:t>፤</a:t>
          </a:r>
          <a:endParaRPr lang="en-US" sz="1600" b="1" dirty="0"/>
        </a:p>
      </dgm:t>
    </dgm:pt>
    <dgm:pt modelId="{27EC5730-39D3-411F-B977-F9952AD60FBD}" type="parTrans" cxnId="{DF11CB86-F7B2-4160-BC9C-6518D2BAD02A}">
      <dgm:prSet/>
      <dgm:spPr/>
      <dgm:t>
        <a:bodyPr/>
        <a:lstStyle/>
        <a:p>
          <a:endParaRPr lang="en-US"/>
        </a:p>
      </dgm:t>
    </dgm:pt>
    <dgm:pt modelId="{5C6BEFA5-1BFD-453E-9C5A-FEF774CEFF34}" type="sibTrans" cxnId="{DF11CB86-F7B2-4160-BC9C-6518D2BAD02A}">
      <dgm:prSet/>
      <dgm:spPr/>
      <dgm:t>
        <a:bodyPr/>
        <a:lstStyle/>
        <a:p>
          <a:endParaRPr lang="en-US"/>
        </a:p>
      </dgm:t>
    </dgm:pt>
    <dgm:pt modelId="{33D9D8E5-C7C1-482E-8033-F6DCE4F893E1}" type="pres">
      <dgm:prSet presAssocID="{8FD0A9D5-2AF1-4071-889C-4AFF09F64C7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0CB6D21-A70D-4155-9306-A21E3DA1B819}" type="pres">
      <dgm:prSet presAssocID="{323971D4-986E-433A-A405-270D508A9CB0}" presName="root" presStyleCnt="0"/>
      <dgm:spPr/>
      <dgm:t>
        <a:bodyPr/>
        <a:lstStyle/>
        <a:p>
          <a:endParaRPr lang="en-US"/>
        </a:p>
      </dgm:t>
    </dgm:pt>
    <dgm:pt modelId="{DF74EF09-02F5-4462-B71F-7149626286C4}" type="pres">
      <dgm:prSet presAssocID="{323971D4-986E-433A-A405-270D508A9CB0}" presName="rootComposite" presStyleCnt="0"/>
      <dgm:spPr/>
      <dgm:t>
        <a:bodyPr/>
        <a:lstStyle/>
        <a:p>
          <a:endParaRPr lang="en-US"/>
        </a:p>
      </dgm:t>
    </dgm:pt>
    <dgm:pt modelId="{96E531FE-07C5-4826-9199-5270117DFB3E}" type="pres">
      <dgm:prSet presAssocID="{323971D4-986E-433A-A405-270D508A9CB0}" presName="rootText" presStyleLbl="node1" presStyleIdx="0" presStyleCnt="3" custScaleY="127813"/>
      <dgm:spPr/>
      <dgm:t>
        <a:bodyPr/>
        <a:lstStyle/>
        <a:p>
          <a:endParaRPr lang="en-US"/>
        </a:p>
      </dgm:t>
    </dgm:pt>
    <dgm:pt modelId="{18B7CD19-23A9-4429-B0A2-F66CC9D95C71}" type="pres">
      <dgm:prSet presAssocID="{323971D4-986E-433A-A405-270D508A9CB0}" presName="rootConnector" presStyleLbl="node1" presStyleIdx="0" presStyleCnt="3"/>
      <dgm:spPr/>
      <dgm:t>
        <a:bodyPr/>
        <a:lstStyle/>
        <a:p>
          <a:endParaRPr lang="en-US"/>
        </a:p>
      </dgm:t>
    </dgm:pt>
    <dgm:pt modelId="{F7891B03-C62C-495A-A578-5E208019A080}" type="pres">
      <dgm:prSet presAssocID="{323971D4-986E-433A-A405-270D508A9CB0}" presName="childShape" presStyleCnt="0"/>
      <dgm:spPr/>
      <dgm:t>
        <a:bodyPr/>
        <a:lstStyle/>
        <a:p>
          <a:endParaRPr lang="en-US"/>
        </a:p>
      </dgm:t>
    </dgm:pt>
    <dgm:pt modelId="{67318A70-A644-461D-B62B-7C49EDAC7BBC}" type="pres">
      <dgm:prSet presAssocID="{A425C0DC-9A30-430D-8BF9-9E9E3978EFB6}" presName="root" presStyleCnt="0"/>
      <dgm:spPr/>
      <dgm:t>
        <a:bodyPr/>
        <a:lstStyle/>
        <a:p>
          <a:endParaRPr lang="en-US"/>
        </a:p>
      </dgm:t>
    </dgm:pt>
    <dgm:pt modelId="{A07E5765-CBF8-457B-B0D6-B841486063B1}" type="pres">
      <dgm:prSet presAssocID="{A425C0DC-9A30-430D-8BF9-9E9E3978EFB6}" presName="rootComposite" presStyleCnt="0"/>
      <dgm:spPr/>
      <dgm:t>
        <a:bodyPr/>
        <a:lstStyle/>
        <a:p>
          <a:endParaRPr lang="en-US"/>
        </a:p>
      </dgm:t>
    </dgm:pt>
    <dgm:pt modelId="{6FB3FD5A-C676-4207-9EFC-50D215F725C5}" type="pres">
      <dgm:prSet presAssocID="{A425C0DC-9A30-430D-8BF9-9E9E3978EFB6}" presName="rootText" presStyleLbl="node1" presStyleIdx="1" presStyleCnt="3" custScaleX="114630" custScaleY="129782"/>
      <dgm:spPr/>
      <dgm:t>
        <a:bodyPr/>
        <a:lstStyle/>
        <a:p>
          <a:endParaRPr lang="en-US"/>
        </a:p>
      </dgm:t>
    </dgm:pt>
    <dgm:pt modelId="{FA8DC8FD-DC4F-469A-A956-259AFAE7FC6E}" type="pres">
      <dgm:prSet presAssocID="{A425C0DC-9A30-430D-8BF9-9E9E3978EFB6}" presName="rootConnector" presStyleLbl="node1" presStyleIdx="1" presStyleCnt="3"/>
      <dgm:spPr/>
      <dgm:t>
        <a:bodyPr/>
        <a:lstStyle/>
        <a:p>
          <a:endParaRPr lang="en-US"/>
        </a:p>
      </dgm:t>
    </dgm:pt>
    <dgm:pt modelId="{43A7BF00-6A3A-4A68-B10F-976562BBB318}" type="pres">
      <dgm:prSet presAssocID="{A425C0DC-9A30-430D-8BF9-9E9E3978EFB6}" presName="childShape" presStyleCnt="0"/>
      <dgm:spPr/>
      <dgm:t>
        <a:bodyPr/>
        <a:lstStyle/>
        <a:p>
          <a:endParaRPr lang="en-US"/>
        </a:p>
      </dgm:t>
    </dgm:pt>
    <dgm:pt modelId="{D4DA3A6C-6C90-447F-8BE9-7495B3E892B4}" type="pres">
      <dgm:prSet presAssocID="{E372BDAC-0FE9-4208-AA3F-3ED511FB736E}" presName="root" presStyleCnt="0"/>
      <dgm:spPr/>
      <dgm:t>
        <a:bodyPr/>
        <a:lstStyle/>
        <a:p>
          <a:endParaRPr lang="en-US"/>
        </a:p>
      </dgm:t>
    </dgm:pt>
    <dgm:pt modelId="{684ADA38-2D05-4927-A77D-5736B3FA8AC9}" type="pres">
      <dgm:prSet presAssocID="{E372BDAC-0FE9-4208-AA3F-3ED511FB736E}" presName="rootComposite" presStyleCnt="0"/>
      <dgm:spPr/>
      <dgm:t>
        <a:bodyPr/>
        <a:lstStyle/>
        <a:p>
          <a:endParaRPr lang="en-US"/>
        </a:p>
      </dgm:t>
    </dgm:pt>
    <dgm:pt modelId="{15839754-0DC7-4FD6-9887-4739D36B6B5E}" type="pres">
      <dgm:prSet presAssocID="{E372BDAC-0FE9-4208-AA3F-3ED511FB736E}" presName="rootText" presStyleLbl="node1" presStyleIdx="2" presStyleCnt="3" custScaleX="107990" custScaleY="134522"/>
      <dgm:spPr/>
      <dgm:t>
        <a:bodyPr/>
        <a:lstStyle/>
        <a:p>
          <a:endParaRPr lang="en-US"/>
        </a:p>
      </dgm:t>
    </dgm:pt>
    <dgm:pt modelId="{A54322A3-8D3B-4A6D-8DCB-68ECBED3ED84}" type="pres">
      <dgm:prSet presAssocID="{E372BDAC-0FE9-4208-AA3F-3ED511FB736E}" presName="rootConnector" presStyleLbl="node1" presStyleIdx="2" presStyleCnt="3"/>
      <dgm:spPr/>
      <dgm:t>
        <a:bodyPr/>
        <a:lstStyle/>
        <a:p>
          <a:endParaRPr lang="en-US"/>
        </a:p>
      </dgm:t>
    </dgm:pt>
    <dgm:pt modelId="{E4C8FAA0-4706-4D20-9B9E-5AA415B74A65}" type="pres">
      <dgm:prSet presAssocID="{E372BDAC-0FE9-4208-AA3F-3ED511FB736E}" presName="childShape" presStyleCnt="0"/>
      <dgm:spPr/>
      <dgm:t>
        <a:bodyPr/>
        <a:lstStyle/>
        <a:p>
          <a:endParaRPr lang="en-US"/>
        </a:p>
      </dgm:t>
    </dgm:pt>
  </dgm:ptLst>
  <dgm:cxnLst>
    <dgm:cxn modelId="{930DA5D3-F6F5-4446-946C-1A8606B7660A}" type="presOf" srcId="{323971D4-986E-433A-A405-270D508A9CB0}" destId="{96E531FE-07C5-4826-9199-5270117DFB3E}" srcOrd="0" destOrd="0" presId="urn:microsoft.com/office/officeart/2005/8/layout/hierarchy3"/>
    <dgm:cxn modelId="{2F8C8AE7-0DF0-4B73-BEDF-02A23F842F29}" type="presOf" srcId="{E372BDAC-0FE9-4208-AA3F-3ED511FB736E}" destId="{A54322A3-8D3B-4A6D-8DCB-68ECBED3ED84}" srcOrd="1" destOrd="0" presId="urn:microsoft.com/office/officeart/2005/8/layout/hierarchy3"/>
    <dgm:cxn modelId="{7C0C8139-D273-44DC-8330-8C603638FF83}" type="presOf" srcId="{A425C0DC-9A30-430D-8BF9-9E9E3978EFB6}" destId="{FA8DC8FD-DC4F-469A-A956-259AFAE7FC6E}" srcOrd="1" destOrd="0" presId="urn:microsoft.com/office/officeart/2005/8/layout/hierarchy3"/>
    <dgm:cxn modelId="{8573F77D-9704-444D-9081-68FF81D39701}" srcId="{8FD0A9D5-2AF1-4071-889C-4AFF09F64C7C}" destId="{A425C0DC-9A30-430D-8BF9-9E9E3978EFB6}" srcOrd="1" destOrd="0" parTransId="{32F7E39E-978B-4A59-93D8-2D12D45E3729}" sibTransId="{E7ACE899-2B9A-4FE8-BA4E-9B0679688365}"/>
    <dgm:cxn modelId="{D48CC8B4-0165-4618-8E55-3376F042A8FC}" type="presOf" srcId="{8FD0A9D5-2AF1-4071-889C-4AFF09F64C7C}" destId="{33D9D8E5-C7C1-482E-8033-F6DCE4F893E1}" srcOrd="0" destOrd="0" presId="urn:microsoft.com/office/officeart/2005/8/layout/hierarchy3"/>
    <dgm:cxn modelId="{63942BDD-9F0A-41E3-8519-E56B9D679632}" type="presOf" srcId="{E372BDAC-0FE9-4208-AA3F-3ED511FB736E}" destId="{15839754-0DC7-4FD6-9887-4739D36B6B5E}" srcOrd="0" destOrd="0" presId="urn:microsoft.com/office/officeart/2005/8/layout/hierarchy3"/>
    <dgm:cxn modelId="{149DE208-21D4-43EC-8988-2EEBC228393A}" type="presOf" srcId="{323971D4-986E-433A-A405-270D508A9CB0}" destId="{18B7CD19-23A9-4429-B0A2-F66CC9D95C71}" srcOrd="1" destOrd="0" presId="urn:microsoft.com/office/officeart/2005/8/layout/hierarchy3"/>
    <dgm:cxn modelId="{07CA1634-18C2-4022-A6D0-D6B22A1DF682}" srcId="{8FD0A9D5-2AF1-4071-889C-4AFF09F64C7C}" destId="{323971D4-986E-433A-A405-270D508A9CB0}" srcOrd="0" destOrd="0" parTransId="{79F79058-87AE-4595-B171-25BFF1FA44D1}" sibTransId="{2329D10F-3181-449F-81D4-1EC1ACA16AFB}"/>
    <dgm:cxn modelId="{041BE9A4-179F-4DD1-B0FC-07AEAE00E04D}" type="presOf" srcId="{A425C0DC-9A30-430D-8BF9-9E9E3978EFB6}" destId="{6FB3FD5A-C676-4207-9EFC-50D215F725C5}" srcOrd="0" destOrd="0" presId="urn:microsoft.com/office/officeart/2005/8/layout/hierarchy3"/>
    <dgm:cxn modelId="{DF11CB86-F7B2-4160-BC9C-6518D2BAD02A}" srcId="{8FD0A9D5-2AF1-4071-889C-4AFF09F64C7C}" destId="{E372BDAC-0FE9-4208-AA3F-3ED511FB736E}" srcOrd="2" destOrd="0" parTransId="{27EC5730-39D3-411F-B977-F9952AD60FBD}" sibTransId="{5C6BEFA5-1BFD-453E-9C5A-FEF774CEFF34}"/>
    <dgm:cxn modelId="{C00636D3-26EF-4124-A376-1B90FB660D30}" type="presParOf" srcId="{33D9D8E5-C7C1-482E-8033-F6DCE4F893E1}" destId="{30CB6D21-A70D-4155-9306-A21E3DA1B819}" srcOrd="0" destOrd="0" presId="urn:microsoft.com/office/officeart/2005/8/layout/hierarchy3"/>
    <dgm:cxn modelId="{A6A468E1-ADB9-4DB5-94C3-96BB60DBADA1}" type="presParOf" srcId="{30CB6D21-A70D-4155-9306-A21E3DA1B819}" destId="{DF74EF09-02F5-4462-B71F-7149626286C4}" srcOrd="0" destOrd="0" presId="urn:microsoft.com/office/officeart/2005/8/layout/hierarchy3"/>
    <dgm:cxn modelId="{5A069781-D9EF-4017-A759-31CC7C13D286}" type="presParOf" srcId="{DF74EF09-02F5-4462-B71F-7149626286C4}" destId="{96E531FE-07C5-4826-9199-5270117DFB3E}" srcOrd="0" destOrd="0" presId="urn:microsoft.com/office/officeart/2005/8/layout/hierarchy3"/>
    <dgm:cxn modelId="{432541DE-0326-4F90-B35A-386F56786B03}" type="presParOf" srcId="{DF74EF09-02F5-4462-B71F-7149626286C4}" destId="{18B7CD19-23A9-4429-B0A2-F66CC9D95C71}" srcOrd="1" destOrd="0" presId="urn:microsoft.com/office/officeart/2005/8/layout/hierarchy3"/>
    <dgm:cxn modelId="{3F47F858-5BCD-4106-B94B-35EFB4E5CC86}" type="presParOf" srcId="{30CB6D21-A70D-4155-9306-A21E3DA1B819}" destId="{F7891B03-C62C-495A-A578-5E208019A080}" srcOrd="1" destOrd="0" presId="urn:microsoft.com/office/officeart/2005/8/layout/hierarchy3"/>
    <dgm:cxn modelId="{CB27E9D8-F124-4EF2-8634-596F94FF79B4}" type="presParOf" srcId="{33D9D8E5-C7C1-482E-8033-F6DCE4F893E1}" destId="{67318A70-A644-461D-B62B-7C49EDAC7BBC}" srcOrd="1" destOrd="0" presId="urn:microsoft.com/office/officeart/2005/8/layout/hierarchy3"/>
    <dgm:cxn modelId="{DF27E834-6F9E-4A7B-B34A-C9348FD30C1A}" type="presParOf" srcId="{67318A70-A644-461D-B62B-7C49EDAC7BBC}" destId="{A07E5765-CBF8-457B-B0D6-B841486063B1}" srcOrd="0" destOrd="0" presId="urn:microsoft.com/office/officeart/2005/8/layout/hierarchy3"/>
    <dgm:cxn modelId="{D055806C-6612-475C-B39D-D372A1D988A7}" type="presParOf" srcId="{A07E5765-CBF8-457B-B0D6-B841486063B1}" destId="{6FB3FD5A-C676-4207-9EFC-50D215F725C5}" srcOrd="0" destOrd="0" presId="urn:microsoft.com/office/officeart/2005/8/layout/hierarchy3"/>
    <dgm:cxn modelId="{1E27DD74-7AA1-4D49-AFF5-B651FBA17EED}" type="presParOf" srcId="{A07E5765-CBF8-457B-B0D6-B841486063B1}" destId="{FA8DC8FD-DC4F-469A-A956-259AFAE7FC6E}" srcOrd="1" destOrd="0" presId="urn:microsoft.com/office/officeart/2005/8/layout/hierarchy3"/>
    <dgm:cxn modelId="{CCC61A5B-C101-415B-991A-0E39E4A2EF21}" type="presParOf" srcId="{67318A70-A644-461D-B62B-7C49EDAC7BBC}" destId="{43A7BF00-6A3A-4A68-B10F-976562BBB318}" srcOrd="1" destOrd="0" presId="urn:microsoft.com/office/officeart/2005/8/layout/hierarchy3"/>
    <dgm:cxn modelId="{D2CCCC8A-8255-46B2-9AE0-DD98A40C2C0B}" type="presParOf" srcId="{33D9D8E5-C7C1-482E-8033-F6DCE4F893E1}" destId="{D4DA3A6C-6C90-447F-8BE9-7495B3E892B4}" srcOrd="2" destOrd="0" presId="urn:microsoft.com/office/officeart/2005/8/layout/hierarchy3"/>
    <dgm:cxn modelId="{1317B28F-3737-493C-88F2-804A50277A92}" type="presParOf" srcId="{D4DA3A6C-6C90-447F-8BE9-7495B3E892B4}" destId="{684ADA38-2D05-4927-A77D-5736B3FA8AC9}" srcOrd="0" destOrd="0" presId="urn:microsoft.com/office/officeart/2005/8/layout/hierarchy3"/>
    <dgm:cxn modelId="{FF302C9E-8BA8-4AA3-B7EC-2EF1601E5DC7}" type="presParOf" srcId="{684ADA38-2D05-4927-A77D-5736B3FA8AC9}" destId="{15839754-0DC7-4FD6-9887-4739D36B6B5E}" srcOrd="0" destOrd="0" presId="urn:microsoft.com/office/officeart/2005/8/layout/hierarchy3"/>
    <dgm:cxn modelId="{FC78566B-ED2B-4A8A-8FF6-82553C3984D1}" type="presParOf" srcId="{684ADA38-2D05-4927-A77D-5736B3FA8AC9}" destId="{A54322A3-8D3B-4A6D-8DCB-68ECBED3ED84}" srcOrd="1" destOrd="0" presId="urn:microsoft.com/office/officeart/2005/8/layout/hierarchy3"/>
    <dgm:cxn modelId="{B117155C-022B-4189-9957-F3D371657AF8}" type="presParOf" srcId="{D4DA3A6C-6C90-447F-8BE9-7495B3E892B4}" destId="{E4C8FAA0-4706-4D20-9B9E-5AA415B74A6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FCEFC4-D17C-4658-9A82-BE89E1C092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B9BA295-6C57-4BFE-871F-AACCE0D23BF6}">
      <dgm:prSet/>
      <dgm:spPr/>
      <dgm:t>
        <a:bodyPr/>
        <a:lstStyle/>
        <a:p>
          <a:pPr rtl="0"/>
          <a:r>
            <a:rPr lang="en-US" b="1" dirty="0" smtClean="0"/>
            <a:t>I. </a:t>
          </a:r>
          <a:r>
            <a:rPr lang="en-US" b="1" dirty="0" err="1" smtClean="0"/>
            <a:t>የBSC</a:t>
          </a:r>
          <a:r>
            <a:rPr lang="en-US" b="1" dirty="0" smtClean="0"/>
            <a:t> </a:t>
          </a:r>
          <a:r>
            <a:rPr lang="en-US" b="1" dirty="0" err="1" smtClean="0"/>
            <a:t>ምንነት</a:t>
          </a:r>
          <a:r>
            <a:rPr lang="en-US" b="1" dirty="0" smtClean="0"/>
            <a:t>፣ </a:t>
          </a:r>
          <a:r>
            <a:rPr lang="en-US" b="1" dirty="0" err="1" smtClean="0"/>
            <a:t>አዘገጃጀትና</a:t>
          </a:r>
          <a:r>
            <a:rPr lang="en-US" b="1" dirty="0" smtClean="0"/>
            <a:t> </a:t>
          </a:r>
          <a:r>
            <a:rPr lang="en-US" b="1" dirty="0" err="1" smtClean="0"/>
            <a:t>አተገባበር</a:t>
          </a:r>
          <a:endParaRPr lang="en-US" b="1" dirty="0"/>
        </a:p>
      </dgm:t>
    </dgm:pt>
    <dgm:pt modelId="{01D9F8C2-379D-404C-86B5-B7FA92271EE1}" type="parTrans" cxnId="{2F24AF62-1375-47DE-8B2E-228E27A07D91}">
      <dgm:prSet/>
      <dgm:spPr/>
      <dgm:t>
        <a:bodyPr/>
        <a:lstStyle/>
        <a:p>
          <a:endParaRPr lang="en-US"/>
        </a:p>
      </dgm:t>
    </dgm:pt>
    <dgm:pt modelId="{C450F75A-6208-44E1-AF2B-C65D2F96966D}" type="sibTrans" cxnId="{2F24AF62-1375-47DE-8B2E-228E27A07D91}">
      <dgm:prSet/>
      <dgm:spPr/>
      <dgm:t>
        <a:bodyPr/>
        <a:lstStyle/>
        <a:p>
          <a:endParaRPr lang="en-US"/>
        </a:p>
      </dgm:t>
    </dgm:pt>
    <dgm:pt modelId="{438C50F7-23AC-49F2-9F8A-E50BA3C2B95E}" type="pres">
      <dgm:prSet presAssocID="{B3FCEFC4-D17C-4658-9A82-BE89E1C092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F78EC1-1401-40EC-AA87-760465484325}" type="pres">
      <dgm:prSet presAssocID="{1B9BA295-6C57-4BFE-871F-AACCE0D23BF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24AF62-1375-47DE-8B2E-228E27A07D91}" srcId="{B3FCEFC4-D17C-4658-9A82-BE89E1C092A6}" destId="{1B9BA295-6C57-4BFE-871F-AACCE0D23BF6}" srcOrd="0" destOrd="0" parTransId="{01D9F8C2-379D-404C-86B5-B7FA92271EE1}" sibTransId="{C450F75A-6208-44E1-AF2B-C65D2F96966D}"/>
    <dgm:cxn modelId="{09ED35FC-6053-4DB8-AD80-61CDF56BBEBE}" type="presOf" srcId="{B3FCEFC4-D17C-4658-9A82-BE89E1C092A6}" destId="{438C50F7-23AC-49F2-9F8A-E50BA3C2B95E}" srcOrd="0" destOrd="0" presId="urn:microsoft.com/office/officeart/2005/8/layout/vList2"/>
    <dgm:cxn modelId="{8A046AD3-C569-4447-B3D9-D6976E2FD0F6}" type="presOf" srcId="{1B9BA295-6C57-4BFE-871F-AACCE0D23BF6}" destId="{31F78EC1-1401-40EC-AA87-760465484325}" srcOrd="0" destOrd="0" presId="urn:microsoft.com/office/officeart/2005/8/layout/vList2"/>
    <dgm:cxn modelId="{2AD019A8-2C71-46CE-A53D-195138D50C9C}" type="presParOf" srcId="{438C50F7-23AC-49F2-9F8A-E50BA3C2B95E}" destId="{31F78EC1-1401-40EC-AA87-7604654843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EF0D58-55DF-4F73-997B-014E193C96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D7E09C-1D11-4667-9B23-71C186EB04D6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pPr algn="ctr" rtl="0"/>
          <a:r>
            <a:rPr lang="en-US" dirty="0" err="1" smtClean="0"/>
            <a:t>መወያያ</a:t>
          </a:r>
          <a:r>
            <a:rPr lang="en-US" dirty="0" smtClean="0"/>
            <a:t> </a:t>
          </a:r>
          <a:r>
            <a:rPr lang="en-US" dirty="0" err="1" smtClean="0"/>
            <a:t>ነጥቦች</a:t>
          </a:r>
          <a:endParaRPr lang="en-US" dirty="0"/>
        </a:p>
      </dgm:t>
    </dgm:pt>
    <dgm:pt modelId="{02B94ADB-1A76-4F08-A9F9-07223B45E456}" type="parTrans" cxnId="{98C2CA12-9CEB-4078-A553-2BD3C4EC0519}">
      <dgm:prSet/>
      <dgm:spPr/>
      <dgm:t>
        <a:bodyPr/>
        <a:lstStyle/>
        <a:p>
          <a:endParaRPr lang="en-US"/>
        </a:p>
      </dgm:t>
    </dgm:pt>
    <dgm:pt modelId="{E94D9FD6-F2BB-40E9-825E-18C9EB6AD96B}" type="sibTrans" cxnId="{98C2CA12-9CEB-4078-A553-2BD3C4EC0519}">
      <dgm:prSet/>
      <dgm:spPr/>
      <dgm:t>
        <a:bodyPr/>
        <a:lstStyle/>
        <a:p>
          <a:endParaRPr lang="en-US"/>
        </a:p>
      </dgm:t>
    </dgm:pt>
    <dgm:pt modelId="{E7F85E6B-062B-4C1C-91CE-02297B715544}" type="pres">
      <dgm:prSet presAssocID="{5FEF0D58-55DF-4F73-997B-014E193C96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1CC83A-4EB5-461D-87A1-995801EE88CC}" type="pres">
      <dgm:prSet presAssocID="{66D7E09C-1D11-4667-9B23-71C186EB04D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C2CA12-9CEB-4078-A553-2BD3C4EC0519}" srcId="{5FEF0D58-55DF-4F73-997B-014E193C9649}" destId="{66D7E09C-1D11-4667-9B23-71C186EB04D6}" srcOrd="0" destOrd="0" parTransId="{02B94ADB-1A76-4F08-A9F9-07223B45E456}" sibTransId="{E94D9FD6-F2BB-40E9-825E-18C9EB6AD96B}"/>
    <dgm:cxn modelId="{51DC355E-6B78-4697-B19D-05E29F518175}" type="presOf" srcId="{66D7E09C-1D11-4667-9B23-71C186EB04D6}" destId="{111CC83A-4EB5-461D-87A1-995801EE88CC}" srcOrd="0" destOrd="0" presId="urn:microsoft.com/office/officeart/2005/8/layout/vList2"/>
    <dgm:cxn modelId="{413985ED-1380-4D5C-AEE7-04773D1D2965}" type="presOf" srcId="{5FEF0D58-55DF-4F73-997B-014E193C9649}" destId="{E7F85E6B-062B-4C1C-91CE-02297B715544}" srcOrd="0" destOrd="0" presId="urn:microsoft.com/office/officeart/2005/8/layout/vList2"/>
    <dgm:cxn modelId="{5083FB7C-FFB6-4F45-ADF0-6EFFE8830BA3}" type="presParOf" srcId="{E7F85E6B-062B-4C1C-91CE-02297B715544}" destId="{111CC83A-4EB5-461D-87A1-995801EE88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04654-4B43-42D2-BA98-0CB4ED20239F}">
      <dsp:nvSpPr>
        <dsp:cNvPr id="0" name=""/>
        <dsp:cNvSpPr/>
      </dsp:nvSpPr>
      <dsp:spPr>
        <a:xfrm>
          <a:off x="0" y="191549"/>
          <a:ext cx="8534400" cy="1064700"/>
        </a:xfrm>
        <a:prstGeom prst="roundRect">
          <a:avLst/>
        </a:prstGeom>
        <a:solidFill>
          <a:srgbClr val="0070C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i="0" kern="1200" dirty="0" err="1" smtClean="0"/>
            <a:t>የሚዛናዊ</a:t>
          </a:r>
          <a:r>
            <a:rPr lang="en-US" sz="2600" b="1" i="0" kern="1200" dirty="0" smtClean="0"/>
            <a:t> የስራ </a:t>
          </a:r>
          <a:r>
            <a:rPr lang="en-US" sz="2600" b="1" i="0" kern="1200" dirty="0" err="1" smtClean="0"/>
            <a:t>አፈፃፀም</a:t>
          </a:r>
          <a:r>
            <a:rPr lang="en-US" sz="2600" b="1" i="0" kern="1200" dirty="0" smtClean="0"/>
            <a:t> </a:t>
          </a:r>
          <a:r>
            <a:rPr lang="en-US" sz="2600" b="1" i="0" kern="1200" smtClean="0"/>
            <a:t>ውጤት</a:t>
          </a:r>
          <a:r>
            <a:rPr lang="en-US" sz="2600" b="1" i="0" kern="1200" dirty="0" smtClean="0"/>
            <a:t> </a:t>
          </a:r>
          <a:r>
            <a:rPr lang="en-US" sz="2600" b="1" i="0" kern="1200" dirty="0" err="1" smtClean="0"/>
            <a:t>ምዘና</a:t>
          </a:r>
          <a:r>
            <a:rPr lang="en-US" sz="2600" b="1" i="0" kern="1200" dirty="0" smtClean="0"/>
            <a:t> </a:t>
          </a:r>
          <a:r>
            <a:rPr lang="en-US" sz="2600" b="1" i="0" kern="1200" dirty="0" err="1" smtClean="0"/>
            <a:t>ስርዓት</a:t>
          </a:r>
          <a:r>
            <a:rPr lang="en-US" sz="2600" b="1" i="0" kern="1200" dirty="0" smtClean="0"/>
            <a:t>/BSC/ </a:t>
          </a:r>
          <a:r>
            <a:rPr lang="en-US" sz="2600" b="1" i="0" kern="1200" dirty="0" err="1" smtClean="0"/>
            <a:t>ዕቅድ</a:t>
          </a:r>
          <a:r>
            <a:rPr lang="en-US" sz="2600" b="1" i="0" kern="1200" dirty="0" smtClean="0"/>
            <a:t> </a:t>
          </a:r>
          <a:r>
            <a:rPr lang="en-US" sz="2600" b="1" i="0" kern="1200" dirty="0" err="1" smtClean="0"/>
            <a:t>አዘገጃጀት</a:t>
          </a:r>
          <a:r>
            <a:rPr lang="en-US" sz="2600" b="1" i="0" kern="1200" dirty="0" smtClean="0"/>
            <a:t> </a:t>
          </a:r>
          <a:r>
            <a:rPr lang="en-US" sz="2600" b="1" i="0" kern="1200" dirty="0" err="1" smtClean="0"/>
            <a:t>ላይ</a:t>
          </a:r>
          <a:r>
            <a:rPr lang="en-US" sz="2600" b="1" i="0" kern="1200" dirty="0" smtClean="0"/>
            <a:t> </a:t>
          </a:r>
          <a:r>
            <a:rPr lang="en-US" sz="2600" b="1" i="0" kern="1200" dirty="0" err="1" smtClean="0"/>
            <a:t>የተዘጋጀ</a:t>
          </a:r>
          <a:r>
            <a:rPr lang="en-US" sz="2600" b="1" i="0" kern="1200" dirty="0" smtClean="0"/>
            <a:t> </a:t>
          </a:r>
          <a:r>
            <a:rPr lang="en-US" sz="2600" b="1" i="0" kern="1200" dirty="0" err="1" smtClean="0"/>
            <a:t>የግንዛቤ</a:t>
          </a:r>
          <a:r>
            <a:rPr lang="en-US" sz="2600" b="1" i="0" kern="1200" dirty="0" smtClean="0"/>
            <a:t> </a:t>
          </a:r>
          <a:r>
            <a:rPr lang="en-US" sz="2600" b="1" i="0" kern="1200" dirty="0" err="1" smtClean="0"/>
            <a:t>ማስጨበጫ</a:t>
          </a:r>
          <a:r>
            <a:rPr lang="en-US" sz="2600" b="1" i="0" kern="1200" dirty="0" smtClean="0"/>
            <a:t> </a:t>
          </a:r>
          <a:r>
            <a:rPr lang="en-US" sz="2600" b="1" i="0" kern="1200" dirty="0" err="1" smtClean="0"/>
            <a:t>ስልጠና</a:t>
          </a:r>
          <a:endParaRPr lang="en-US" sz="2600" b="1" i="0" kern="1200" dirty="0"/>
        </a:p>
      </dsp:txBody>
      <dsp:txXfrm>
        <a:off x="51974" y="243523"/>
        <a:ext cx="8430452" cy="9607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62BDE-CFEB-4494-ABB1-5D602FF2592B}">
      <dsp:nvSpPr>
        <dsp:cNvPr id="0" name=""/>
        <dsp:cNvSpPr/>
      </dsp:nvSpPr>
      <dsp:spPr>
        <a:xfrm>
          <a:off x="0" y="6727"/>
          <a:ext cx="8515350" cy="729495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i="0" kern="1200" dirty="0" err="1" smtClean="0"/>
            <a:t>የሚጠበቁ</a:t>
          </a:r>
          <a:r>
            <a:rPr lang="en-US" sz="2900" b="1" i="0" kern="1200" dirty="0" smtClean="0"/>
            <a:t> </a:t>
          </a:r>
          <a:r>
            <a:rPr lang="en-US" sz="2900" b="1" i="0" kern="1200" dirty="0" err="1" smtClean="0"/>
            <a:t>ውጤቶች</a:t>
          </a:r>
          <a:endParaRPr lang="en-US" sz="2900" b="1" i="0" kern="1200" dirty="0"/>
        </a:p>
      </dsp:txBody>
      <dsp:txXfrm>
        <a:off x="35611" y="42338"/>
        <a:ext cx="8444128" cy="6582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531FE-07C5-4826-9199-5270117DFB3E}">
      <dsp:nvSpPr>
        <dsp:cNvPr id="0" name=""/>
        <dsp:cNvSpPr/>
      </dsp:nvSpPr>
      <dsp:spPr>
        <a:xfrm>
          <a:off x="4860" y="1749235"/>
          <a:ext cx="2304127" cy="1472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ተሳታፊዎች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የBSC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ምንነት</a:t>
          </a:r>
          <a:r>
            <a:rPr lang="en-US" sz="1800" b="1" kern="1200" dirty="0" smtClean="0"/>
            <a:t>፣ </a:t>
          </a:r>
          <a:r>
            <a:rPr lang="en-US" sz="1800" b="1" kern="1200" dirty="0" err="1" smtClean="0"/>
            <a:t>አዘገጃጀትና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አተገባበር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ግንዛቤ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ይይዛሉ</a:t>
          </a:r>
          <a:r>
            <a:rPr lang="en-US" sz="1800" b="1" kern="1200" dirty="0" smtClean="0"/>
            <a:t>፣ </a:t>
          </a:r>
          <a:endParaRPr lang="en-US" sz="1800" b="1" kern="1200" dirty="0"/>
        </a:p>
      </dsp:txBody>
      <dsp:txXfrm>
        <a:off x="47988" y="1792363"/>
        <a:ext cx="2217871" cy="1386231"/>
      </dsp:txXfrm>
    </dsp:sp>
    <dsp:sp modelId="{6FB3FD5A-C676-4207-9EFC-50D215F725C5}">
      <dsp:nvSpPr>
        <dsp:cNvPr id="0" name=""/>
        <dsp:cNvSpPr/>
      </dsp:nvSpPr>
      <dsp:spPr>
        <a:xfrm>
          <a:off x="2885019" y="1749235"/>
          <a:ext cx="2641221" cy="1495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በBSC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ትግበራ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ሂደት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ያጋጠሙ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ችግሮችን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ውይይት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በማካሄድ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እንዲፈቱ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ይደረጋል</a:t>
          </a:r>
          <a:r>
            <a:rPr lang="en-US" sz="1600" b="1" kern="1200" dirty="0" smtClean="0"/>
            <a:t>፣</a:t>
          </a:r>
          <a:endParaRPr lang="en-US" sz="1600" b="1" kern="1200" dirty="0"/>
        </a:p>
      </dsp:txBody>
      <dsp:txXfrm>
        <a:off x="2928811" y="1793027"/>
        <a:ext cx="2553637" cy="1407587"/>
      </dsp:txXfrm>
    </dsp:sp>
    <dsp:sp modelId="{15839754-0DC7-4FD6-9887-4739D36B6B5E}">
      <dsp:nvSpPr>
        <dsp:cNvPr id="0" name=""/>
        <dsp:cNvSpPr/>
      </dsp:nvSpPr>
      <dsp:spPr>
        <a:xfrm>
          <a:off x="6102272" y="1749235"/>
          <a:ext cx="2488227" cy="1549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የቢሮዉ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ዕቅድ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በተዋረድ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እስከ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ወረዳ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እና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እና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የስራ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ሂደቶች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ጋር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ተናባቢ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የሆነ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የBSC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ስታራቴጂክ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ዕቅድ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ይዘጋጃል</a:t>
          </a:r>
          <a:r>
            <a:rPr lang="en-US" sz="1600" b="1" kern="1200" dirty="0" smtClean="0"/>
            <a:t>፤</a:t>
          </a:r>
          <a:endParaRPr lang="en-US" sz="1600" b="1" kern="1200" dirty="0"/>
        </a:p>
      </dsp:txBody>
      <dsp:txXfrm>
        <a:off x="6147663" y="1794626"/>
        <a:ext cx="2397445" cy="14589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78EC1-1401-40EC-AA87-760465484325}">
      <dsp:nvSpPr>
        <dsp:cNvPr id="0" name=""/>
        <dsp:cNvSpPr/>
      </dsp:nvSpPr>
      <dsp:spPr>
        <a:xfrm>
          <a:off x="0" y="2151"/>
          <a:ext cx="8534400" cy="754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I. </a:t>
          </a:r>
          <a:r>
            <a:rPr lang="en-US" sz="3000" b="1" kern="1200" dirty="0" err="1" smtClean="0"/>
            <a:t>የBSC</a:t>
          </a:r>
          <a:r>
            <a:rPr lang="en-US" sz="3000" b="1" kern="1200" dirty="0" smtClean="0"/>
            <a:t> </a:t>
          </a:r>
          <a:r>
            <a:rPr lang="en-US" sz="3000" b="1" kern="1200" dirty="0" err="1" smtClean="0"/>
            <a:t>ምንነት</a:t>
          </a:r>
          <a:r>
            <a:rPr lang="en-US" sz="3000" b="1" kern="1200" dirty="0" smtClean="0"/>
            <a:t>፣ </a:t>
          </a:r>
          <a:r>
            <a:rPr lang="en-US" sz="3000" b="1" kern="1200" dirty="0" err="1" smtClean="0"/>
            <a:t>አዘገጃጀትና</a:t>
          </a:r>
          <a:r>
            <a:rPr lang="en-US" sz="3000" b="1" kern="1200" dirty="0" smtClean="0"/>
            <a:t> </a:t>
          </a:r>
          <a:r>
            <a:rPr lang="en-US" sz="3000" b="1" kern="1200" dirty="0" err="1" smtClean="0"/>
            <a:t>አተገባበር</a:t>
          </a:r>
          <a:endParaRPr lang="en-US" sz="3000" b="1" kern="1200" dirty="0"/>
        </a:p>
      </dsp:txBody>
      <dsp:txXfrm>
        <a:off x="36839" y="38990"/>
        <a:ext cx="8460722" cy="6809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CC83A-4EB5-461D-87A1-995801EE88CC}">
      <dsp:nvSpPr>
        <dsp:cNvPr id="0" name=""/>
        <dsp:cNvSpPr/>
      </dsp:nvSpPr>
      <dsp:spPr>
        <a:xfrm>
          <a:off x="0" y="5730"/>
          <a:ext cx="8839200" cy="1055340"/>
        </a:xfrm>
        <a:prstGeom prst="roundRect">
          <a:avLst/>
        </a:prstGeom>
        <a:solidFill>
          <a:srgbClr val="0070C0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/>
            <a:t>መወያያ</a:t>
          </a:r>
          <a:r>
            <a:rPr lang="en-US" sz="4100" kern="1200" dirty="0" smtClean="0"/>
            <a:t> </a:t>
          </a:r>
          <a:r>
            <a:rPr lang="en-US" sz="4100" kern="1200" dirty="0" err="1" smtClean="0"/>
            <a:t>ነጥቦች</a:t>
          </a:r>
          <a:endParaRPr lang="en-US" sz="4100" kern="1200" dirty="0"/>
        </a:p>
      </dsp:txBody>
      <dsp:txXfrm>
        <a:off x="51517" y="57247"/>
        <a:ext cx="8736166" cy="952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531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0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14046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04E8387-67C9-461A-9D5C-C8A210E91700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11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406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2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14-Jan-24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14-Jan-24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14-Jan-24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14-Jan-24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14-Jan-24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14-Jan-24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14-Jan-24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14-Jan-24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14-Jan-24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3.3.doc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3.4.doc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4661;&#4725;&#4651;&#4720;&#4866;&#4781;%20&#4635;&#4949;%20&#4848;&#4648;&#4867;4.doc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&#4848;&#4648;&#4867;%20%208.doc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SE%20BSC%202008%20%20final.xlsx" TargetMode="External"/><Relationship Id="rId2" Type="http://schemas.openxmlformats.org/officeDocument/2006/relationships/hyperlink" Target="&#4848;&#4648;&#4867;%209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4821;&#4845;&#4723;&#4814;&#4733;%201.docx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2.3.docx" TargetMode="External"/><Relationship Id="rId2" Type="http://schemas.openxmlformats.org/officeDocument/2006/relationships/hyperlink" Target="2.1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2.6.docx" TargetMode="External"/><Relationship Id="rId5" Type="http://schemas.openxmlformats.org/officeDocument/2006/relationships/hyperlink" Target="2.5.docx" TargetMode="External"/><Relationship Id="rId4" Type="http://schemas.openxmlformats.org/officeDocument/2006/relationships/hyperlink" Target="2.4.doc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1.docx" TargetMode="External"/><Relationship Id="rId7" Type="http://schemas.openxmlformats.org/officeDocument/2006/relationships/hyperlink" Target="5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4.docx" TargetMode="External"/><Relationship Id="rId5" Type="http://schemas.openxmlformats.org/officeDocument/2006/relationships/hyperlink" Target="3.docx" TargetMode="External"/><Relationship Id="rId4" Type="http://schemas.openxmlformats.org/officeDocument/2006/relationships/hyperlink" Target="2.docx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18907905"/>
              </p:ext>
            </p:extLst>
          </p:nvPr>
        </p:nvGraphicFramePr>
        <p:xfrm>
          <a:off x="381000" y="685800"/>
          <a:ext cx="85344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3581400" y="5105400"/>
          <a:ext cx="2362200" cy="58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4100" name="Straight Connector 6"/>
          <p:cNvCxnSpPr>
            <a:cxnSpLocks noChangeShapeType="1"/>
          </p:cNvCxnSpPr>
          <p:nvPr/>
        </p:nvCxnSpPr>
        <p:spPr bwMode="auto">
          <a:xfrm>
            <a:off x="2514600" y="2895600"/>
            <a:ext cx="38862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1" name="Straight Connector 7"/>
          <p:cNvCxnSpPr>
            <a:cxnSpLocks noChangeShapeType="1"/>
          </p:cNvCxnSpPr>
          <p:nvPr/>
        </p:nvCxnSpPr>
        <p:spPr bwMode="auto">
          <a:xfrm>
            <a:off x="2971800" y="3505200"/>
            <a:ext cx="28956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2" name="Straight Connector 9"/>
          <p:cNvCxnSpPr>
            <a:cxnSpLocks noChangeShapeType="1"/>
          </p:cNvCxnSpPr>
          <p:nvPr/>
        </p:nvCxnSpPr>
        <p:spPr bwMode="auto">
          <a:xfrm>
            <a:off x="2743200" y="6172200"/>
            <a:ext cx="29718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Down Ribbon 8"/>
          <p:cNvSpPr/>
          <p:nvPr/>
        </p:nvSpPr>
        <p:spPr>
          <a:xfrm>
            <a:off x="381000" y="3657600"/>
            <a:ext cx="8382000" cy="2362200"/>
          </a:xfrm>
          <a:prstGeom prst="ribb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</a:rPr>
              <a:t>አቅራቢ </a:t>
            </a:r>
          </a:p>
          <a:p>
            <a:pPr algn="ctr"/>
            <a:r>
              <a:rPr lang="en-US" sz="2800" b="1" dirty="0" err="1" smtClean="0">
                <a:solidFill>
                  <a:srgbClr val="FFFF00"/>
                </a:solidFill>
              </a:rPr>
              <a:t>መለሰ ባሕሩ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73825"/>
            <a:ext cx="758825" cy="247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fld id="{1BA058FC-EFAB-49DD-974B-9E2F688FFCD0}" type="slidenum">
              <a:rPr lang="en-US"/>
              <a:pPr/>
              <a:t>10</a:t>
            </a:fld>
            <a:endParaRPr lang="en-US"/>
          </a:p>
        </p:txBody>
      </p:sp>
      <p:sp>
        <p:nvSpPr>
          <p:cNvPr id="6656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1450" y="1447800"/>
            <a:ext cx="8743950" cy="4953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በዚህ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ደረጃ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የሚከናወኑ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ዋና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ዋና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ተግባራት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፣</a:t>
            </a:r>
            <a:endParaRPr lang="fr-FR" sz="2800" dirty="0" smtClean="0">
              <a:solidFill>
                <a:srgbClr val="090822"/>
              </a:solidFill>
              <a:latin typeface="Nyala" pitchFamily="2" charset="0"/>
            </a:endParaRPr>
          </a:p>
          <a:p>
            <a:pPr marL="465138" indent="-407988" eaLnBrk="1" hangingPunct="1">
              <a:buClrTx/>
              <a:buFont typeface="Wingdings" pitchFamily="2" charset="2"/>
              <a:buChar char="Ø"/>
              <a:defRPr/>
            </a:pPr>
            <a:r>
              <a:rPr lang="fr-FR" sz="2800" dirty="0" smtClean="0">
                <a:solidFill>
                  <a:srgbClr val="090822"/>
                </a:solidFill>
                <a:latin typeface="Nyala" pitchFamily="2" charset="0"/>
              </a:rPr>
              <a:t>ስትራቴጂያዊ ግቦችን ማዘጋጀት፣</a:t>
            </a:r>
          </a:p>
          <a:p>
            <a:pPr lvl="1" algn="just" eaLnBrk="1" hangingPunct="1">
              <a:buClrTx/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ስትራቴጂያዊ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ግቦች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የስትራቴጂ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መገንቢያ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መሣሪያዎች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ናቸው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፣</a:t>
            </a:r>
          </a:p>
          <a:p>
            <a:pPr lvl="1" algn="just" eaLnBrk="1" hangingPunct="1">
              <a:buClrTx/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የስትራቴጂ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ምክንያትና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ውጤት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አቅጣጫዎችን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ያሳያሉ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፣</a:t>
            </a:r>
          </a:p>
          <a:p>
            <a:pPr lvl="1" algn="just">
              <a:buClrTx/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የአፈፃፀም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አመላካቾች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ወይም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መመዘኛዎች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ከስትራቴጂው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ጋር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ያላቸውን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ትስስር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ያሳያሉ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፣</a:t>
            </a:r>
          </a:p>
          <a:p>
            <a:pPr lvl="1" algn="just">
              <a:buClrTx/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ቀጣይነት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ያለው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ሂደትን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የሚያሳዩ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ድርጊት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ተኮር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ቃላትን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በመጠቀም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መጻፋቸው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፤</a:t>
            </a:r>
            <a:r>
              <a:rPr lang="fr-FR" sz="2800" dirty="0" smtClean="0">
                <a:solidFill>
                  <a:srgbClr val="090822"/>
                </a:solidFill>
                <a:latin typeface="Nyala" pitchFamily="2" charset="0"/>
              </a:rPr>
              <a:t> /ማሻሻል፣  መጨመር፣ ማሳደግ፣  መቀነስ . . ./</a:t>
            </a:r>
          </a:p>
          <a:p>
            <a:pPr algn="just" eaLnBrk="1" hangingPunct="1">
              <a:buClrTx/>
              <a:buFont typeface="Wingdings" pitchFamily="2" charset="2"/>
              <a:buChar char="Ø"/>
              <a:defRPr/>
            </a:pPr>
            <a:r>
              <a:rPr lang="fr-FR" sz="2800" dirty="0" smtClean="0">
                <a:solidFill>
                  <a:srgbClr val="090822"/>
                </a:solidFill>
                <a:latin typeface="Nyala" pitchFamily="2" charset="0"/>
              </a:rPr>
              <a:t>ግቦችን በየዕይታው ሥር ማስቀመጥ </a:t>
            </a:r>
            <a:r>
              <a:rPr lang="fr-FR" sz="2800" dirty="0" smtClean="0">
                <a:solidFill>
                  <a:srgbClr val="090822"/>
                </a:solidFill>
                <a:latin typeface="Nyala" pitchFamily="2" charset="0"/>
                <a:hlinkClick r:id="rId3" action="ppaction://hlinkfile"/>
              </a:rPr>
              <a:t>3.3.</a:t>
            </a:r>
            <a:r>
              <a:rPr lang="fr-FR" sz="2800" dirty="0" err="1" smtClean="0">
                <a:solidFill>
                  <a:srgbClr val="090822"/>
                </a:solidFill>
                <a:latin typeface="Nyala" pitchFamily="2" charset="0"/>
                <a:hlinkClick r:id="rId3" action="ppaction://hlinkfile"/>
              </a:rPr>
              <a:t>docx</a:t>
            </a:r>
            <a:endParaRPr lang="fr-FR" sz="2800" dirty="0">
              <a:solidFill>
                <a:srgbClr val="090822"/>
              </a:solidFill>
              <a:latin typeface="Nyala" pitchFamily="2" charset="0"/>
            </a:endParaRPr>
          </a:p>
          <a:p>
            <a:pPr algn="just" eaLnBrk="1" hangingPunct="1">
              <a:buClrTx/>
              <a:buFont typeface="Wingdings" pitchFamily="2" charset="2"/>
              <a:buChar char="Ø"/>
              <a:defRPr/>
            </a:pPr>
            <a:r>
              <a:rPr lang="fr-FR" sz="2800" dirty="0" smtClean="0">
                <a:solidFill>
                  <a:srgbClr val="002060"/>
                </a:solidFill>
                <a:latin typeface="Nyala" pitchFamily="2" charset="0"/>
              </a:rPr>
              <a:t>የስትራቴጂያዊ </a:t>
            </a:r>
            <a:r>
              <a:rPr lang="fr-FR" sz="2800" dirty="0">
                <a:solidFill>
                  <a:srgbClr val="002060"/>
                </a:solidFill>
                <a:latin typeface="Nyala" pitchFamily="2" charset="0"/>
              </a:rPr>
              <a:t>ግቦች መግለጫ </a:t>
            </a:r>
            <a:r>
              <a:rPr lang="fr-FR" sz="2800" dirty="0" smtClean="0">
                <a:solidFill>
                  <a:srgbClr val="002060"/>
                </a:solidFill>
                <a:latin typeface="Nyala" pitchFamily="2" charset="0"/>
              </a:rPr>
              <a:t>ማዘጋጀት</a:t>
            </a:r>
            <a:r>
              <a:rPr lang="fr-FR" sz="2800" dirty="0" smtClean="0">
                <a:solidFill>
                  <a:srgbClr val="002060"/>
                </a:solidFill>
                <a:latin typeface="Nyala" pitchFamily="2" charset="0"/>
                <a:hlinkClick r:id="rId4" action="ppaction://hlinkfile"/>
              </a:rPr>
              <a:t>3.4.</a:t>
            </a:r>
            <a:r>
              <a:rPr lang="fr-FR" sz="2800" dirty="0" err="1" smtClean="0">
                <a:solidFill>
                  <a:srgbClr val="002060"/>
                </a:solidFill>
                <a:latin typeface="Nyala" pitchFamily="2" charset="0"/>
                <a:hlinkClick r:id="rId4" action="ppaction://hlinkfile"/>
              </a:rPr>
              <a:t>docx</a:t>
            </a:r>
            <a:r>
              <a:rPr lang="fr-FR" sz="2800" dirty="0" smtClean="0">
                <a:solidFill>
                  <a:srgbClr val="002060"/>
                </a:solidFill>
                <a:latin typeface="Nyala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yala" pitchFamily="2" charset="0"/>
            </a:endParaRPr>
          </a:p>
          <a:p>
            <a:pPr marL="865188" lvl="1" indent="-407988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fr-FR" dirty="0" smtClean="0">
              <a:latin typeface="Power Geez Unicode1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1724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ደረጃ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ሶስት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፡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ስትራቴጂያዊ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ግቦች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73825"/>
            <a:ext cx="758825" cy="247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fld id="{2BABC760-1780-4A34-995C-A5A4EE95AC61}" type="slidenum">
              <a:rPr lang="en-US"/>
              <a:pPr/>
              <a:t>11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85750" y="1447800"/>
            <a:ext cx="8515350" cy="512445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err="1" smtClean="0">
                <a:latin typeface="Nyala" pitchFamily="2" charset="0"/>
              </a:rPr>
              <a:t>በደረጃ</a:t>
            </a:r>
            <a:r>
              <a:rPr lang="en-US" sz="2400" b="1" dirty="0" smtClean="0">
                <a:latin typeface="Nyala" pitchFamily="2" charset="0"/>
              </a:rPr>
              <a:t> </a:t>
            </a:r>
            <a:r>
              <a:rPr lang="en-US" sz="2400" b="1" dirty="0" err="1" smtClean="0">
                <a:latin typeface="Nyala" pitchFamily="2" charset="0"/>
              </a:rPr>
              <a:t>አራት</a:t>
            </a:r>
            <a:r>
              <a:rPr lang="en-US" sz="2400" b="1" dirty="0" smtClean="0">
                <a:latin typeface="Nyala" pitchFamily="2" charset="0"/>
              </a:rPr>
              <a:t> </a:t>
            </a:r>
            <a:r>
              <a:rPr lang="en-US" sz="2400" b="1" dirty="0" err="1" smtClean="0">
                <a:latin typeface="Nyala" pitchFamily="2" charset="0"/>
              </a:rPr>
              <a:t>የሚከናወኑ</a:t>
            </a:r>
            <a:r>
              <a:rPr lang="en-US" sz="2400" b="1" dirty="0" smtClean="0">
                <a:latin typeface="Nyala" pitchFamily="2" charset="0"/>
              </a:rPr>
              <a:t> </a:t>
            </a:r>
            <a:r>
              <a:rPr lang="en-US" sz="2400" b="1" dirty="0" err="1" smtClean="0">
                <a:latin typeface="Nyala" pitchFamily="2" charset="0"/>
              </a:rPr>
              <a:t>ዋና</a:t>
            </a:r>
            <a:r>
              <a:rPr lang="en-US" sz="2400" b="1" dirty="0" smtClean="0">
                <a:latin typeface="Nyala" pitchFamily="2" charset="0"/>
              </a:rPr>
              <a:t> </a:t>
            </a:r>
            <a:r>
              <a:rPr lang="en-US" sz="2400" b="1" dirty="0" err="1" smtClean="0">
                <a:latin typeface="Nyala" pitchFamily="2" charset="0"/>
              </a:rPr>
              <a:t>ዋና</a:t>
            </a:r>
            <a:r>
              <a:rPr lang="en-US" sz="2400" b="1" dirty="0" smtClean="0">
                <a:latin typeface="Nyala" pitchFamily="2" charset="0"/>
              </a:rPr>
              <a:t> </a:t>
            </a:r>
            <a:r>
              <a:rPr lang="en-US" sz="2400" b="1" dirty="0" err="1" smtClean="0">
                <a:latin typeface="Nyala" pitchFamily="2" charset="0"/>
              </a:rPr>
              <a:t>ተግባራት</a:t>
            </a:r>
            <a:endParaRPr lang="en-US" sz="2400" b="1" dirty="0" smtClean="0">
              <a:latin typeface="Nyala" pitchFamily="2" charset="0"/>
            </a:endParaRPr>
          </a:p>
          <a:p>
            <a:pPr marL="636588" indent="-407988" algn="just" eaLnBrk="1" hangingPunct="1">
              <a:buClrTx/>
              <a:buFont typeface="Wingdings" pitchFamily="2" charset="2"/>
              <a:buChar char="Ø"/>
              <a:defRPr/>
            </a:pPr>
            <a:r>
              <a:rPr lang="en-US" sz="2400" dirty="0" err="1" smtClean="0">
                <a:latin typeface="Nyala" pitchFamily="2" charset="0"/>
              </a:rPr>
              <a:t>የስትራቴጂ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ማፕ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ማዘጋጀት</a:t>
            </a:r>
            <a:r>
              <a:rPr lang="en-US" sz="2400" dirty="0" smtClean="0">
                <a:latin typeface="Nyala" pitchFamily="2" charset="0"/>
              </a:rPr>
              <a:t>፣</a:t>
            </a:r>
          </a:p>
          <a:p>
            <a:pPr marL="1046480" lvl="2" indent="-349250" algn="just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Nyala" pitchFamily="2" charset="0"/>
              </a:rPr>
              <a:t>በተለያዩ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ዕይታዎች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ስር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የተቀመጡ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ግቦች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የምክንያትና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የውጤት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ተሳስረው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እንዴት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እሴት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እንደሚፈጠር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የምናይበት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ስዕላዊ</a:t>
            </a:r>
            <a:r>
              <a:rPr lang="en-US" sz="2400" dirty="0" smtClean="0">
                <a:latin typeface="Nyala" pitchFamily="2" charset="0"/>
              </a:rPr>
              <a:t> መግለጫ </a:t>
            </a:r>
            <a:r>
              <a:rPr lang="en-US" sz="2400" dirty="0" err="1" smtClean="0">
                <a:latin typeface="Nyala" pitchFamily="2" charset="0"/>
              </a:rPr>
              <a:t>ነው</a:t>
            </a:r>
            <a:r>
              <a:rPr lang="en-US" sz="2400" dirty="0" smtClean="0">
                <a:latin typeface="Nyala" pitchFamily="2" charset="0"/>
              </a:rPr>
              <a:t>፣</a:t>
            </a:r>
          </a:p>
          <a:p>
            <a:pPr marL="1046480" lvl="2" indent="-349250" algn="just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Nyala" pitchFamily="2" charset="0"/>
              </a:rPr>
              <a:t>ስትራቴጂ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በአጭሩ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የሚተረክበትና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ከሌሎች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የስትራቴጂ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ቀረፃ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ዘዴዎች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ልዩ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የሚያደርገው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መሳሪያ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ነው</a:t>
            </a:r>
            <a:r>
              <a:rPr lang="en-US" sz="2400" dirty="0" smtClean="0">
                <a:latin typeface="Nyala" pitchFamily="2" charset="0"/>
              </a:rPr>
              <a:t>፣</a:t>
            </a:r>
          </a:p>
          <a:p>
            <a:pPr marL="1046480" lvl="2" indent="-349250" algn="just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Nyala" pitchFamily="2" charset="0"/>
              </a:rPr>
              <a:t>ስትራቴጂውን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በቀላሉ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ለማስተዋወቅ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የሚያስችል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የስርዓተ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ተግባቦት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መመሳሪያ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ነው</a:t>
            </a:r>
            <a:r>
              <a:rPr lang="en-US" sz="2400" dirty="0" smtClean="0">
                <a:latin typeface="Nyala" pitchFamily="2" charset="0"/>
              </a:rPr>
              <a:t>፣ </a:t>
            </a:r>
            <a:r>
              <a:rPr lang="am-ET" sz="2400" dirty="0" smtClean="0">
                <a:latin typeface="Nyala" pitchFamily="2" charset="0"/>
                <a:hlinkClick r:id="rId2" action="ppaction://hlinkfile"/>
              </a:rPr>
              <a:t>ስትራተጂክ ማፕ ደረጃ4.</a:t>
            </a:r>
            <a:r>
              <a:rPr lang="en-US" sz="2400" dirty="0" err="1" smtClean="0">
                <a:latin typeface="Nyala" pitchFamily="2" charset="0"/>
                <a:hlinkClick r:id="rId2" action="ppaction://hlinkfile"/>
              </a:rPr>
              <a:t>docx</a:t>
            </a:r>
            <a:endParaRPr lang="en-US" sz="2400" dirty="0" smtClean="0">
              <a:latin typeface="Nyala" pitchFamily="2" charset="0"/>
            </a:endParaRPr>
          </a:p>
          <a:p>
            <a:pPr marL="0" indent="0" algn="just">
              <a:buClrTx/>
              <a:buNone/>
              <a:defRPr/>
            </a:pPr>
            <a:endParaRPr lang="fr-FR" sz="1800" dirty="0" smtClean="0">
              <a:solidFill>
                <a:srgbClr val="800000"/>
              </a:solidFill>
              <a:latin typeface="Power Geez Unicode1" pitchFamily="2" charset="0"/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228600" y="304800"/>
            <a:ext cx="8515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ደረጃ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አራት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፡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የስትራቴጂ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ማፕ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ማዘጋጀት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73825"/>
            <a:ext cx="758825" cy="247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fld id="{2C380E00-5D77-4557-B7A9-79FAE4C265B0}" type="slidenum">
              <a:rPr lang="en-US"/>
              <a:pPr/>
              <a:t>12</a:t>
            </a:fld>
            <a:endParaRPr lang="en-US"/>
          </a:p>
        </p:txBody>
      </p:sp>
      <p:sp>
        <p:nvSpPr>
          <p:cNvPr id="9011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447800"/>
            <a:ext cx="8610600" cy="51816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200" dirty="0" err="1" smtClean="0">
                <a:latin typeface="Power Geez Unicode1" pitchFamily="2" charset="0"/>
              </a:rPr>
              <a:t>በደረጃ</a:t>
            </a:r>
            <a:r>
              <a:rPr lang="en-US" sz="3200" dirty="0" smtClean="0">
                <a:latin typeface="Power Geez Unicode1" pitchFamily="2" charset="0"/>
              </a:rPr>
              <a:t> </a:t>
            </a:r>
            <a:r>
              <a:rPr lang="en-US" sz="3200" dirty="0" err="1" smtClean="0">
                <a:latin typeface="Power Geez Unicode1" pitchFamily="2" charset="0"/>
              </a:rPr>
              <a:t>አምስት</a:t>
            </a:r>
            <a:r>
              <a:rPr lang="en-US" sz="3200" dirty="0" smtClean="0">
                <a:latin typeface="Power Geez Unicode1" pitchFamily="2" charset="0"/>
              </a:rPr>
              <a:t> </a:t>
            </a:r>
            <a:r>
              <a:rPr lang="en-US" sz="3200" dirty="0" err="1" smtClean="0">
                <a:latin typeface="Power Geez Unicode1" pitchFamily="2" charset="0"/>
              </a:rPr>
              <a:t>የሚከናወኑ</a:t>
            </a:r>
            <a:r>
              <a:rPr lang="en-US" sz="3200" dirty="0" smtClean="0">
                <a:latin typeface="Power Geez Unicode1" pitchFamily="2" charset="0"/>
              </a:rPr>
              <a:t> </a:t>
            </a:r>
            <a:r>
              <a:rPr lang="en-US" sz="3200" dirty="0" err="1" smtClean="0">
                <a:latin typeface="Power Geez Unicode1" pitchFamily="2" charset="0"/>
              </a:rPr>
              <a:t>ዋና</a:t>
            </a:r>
            <a:r>
              <a:rPr lang="en-US" sz="3200" dirty="0" smtClean="0">
                <a:latin typeface="Power Geez Unicode1" pitchFamily="2" charset="0"/>
              </a:rPr>
              <a:t> </a:t>
            </a:r>
            <a:r>
              <a:rPr lang="en-US" sz="3200" dirty="0" err="1" smtClean="0">
                <a:latin typeface="Power Geez Unicode1" pitchFamily="2" charset="0"/>
              </a:rPr>
              <a:t>ዋና</a:t>
            </a:r>
            <a:r>
              <a:rPr lang="en-US" sz="3200" dirty="0" smtClean="0">
                <a:latin typeface="Power Geez Unicode1" pitchFamily="2" charset="0"/>
              </a:rPr>
              <a:t> </a:t>
            </a:r>
            <a:r>
              <a:rPr lang="en-US" sz="3200" dirty="0" err="1" smtClean="0">
                <a:latin typeface="Power Geez Unicode1" pitchFamily="2" charset="0"/>
              </a:rPr>
              <a:t>ተግባራት</a:t>
            </a:r>
            <a:endParaRPr lang="en-US" sz="3200" dirty="0" smtClean="0">
              <a:latin typeface="Power Geez Unicode1" pitchFamily="2" charset="0"/>
            </a:endParaRPr>
          </a:p>
          <a:p>
            <a:pPr algn="just" eaLnBrk="1" hangingPunct="1">
              <a:buClrTx/>
              <a:buFont typeface="Wingdings" pitchFamily="2" charset="2"/>
              <a:buChar char="Ø"/>
              <a:defRPr/>
            </a:pPr>
            <a:r>
              <a:rPr lang="en-US" sz="3200" dirty="0" err="1" smtClean="0">
                <a:latin typeface="Power Geez Unicode1" pitchFamily="2" charset="0"/>
              </a:rPr>
              <a:t>መለኪያዎችን</a:t>
            </a:r>
            <a:r>
              <a:rPr lang="en-US" sz="3200" dirty="0">
                <a:latin typeface="Power Geez Unicode1" pitchFamily="2" charset="0"/>
              </a:rPr>
              <a:t>/</a:t>
            </a:r>
            <a:r>
              <a:rPr lang="en-US" sz="3200" dirty="0" err="1" smtClean="0">
                <a:latin typeface="Power Geez Unicode1" pitchFamily="2" charset="0"/>
              </a:rPr>
              <a:t>ምርጥ</a:t>
            </a:r>
            <a:r>
              <a:rPr lang="en-US" sz="3200" dirty="0" smtClean="0">
                <a:latin typeface="Power Geez Unicode1" pitchFamily="2" charset="0"/>
              </a:rPr>
              <a:t> </a:t>
            </a:r>
            <a:r>
              <a:rPr lang="en-US" sz="3200" dirty="0" err="1" smtClean="0">
                <a:latin typeface="Power Geez Unicode1" pitchFamily="2" charset="0"/>
              </a:rPr>
              <a:t>የአፈፃፀም</a:t>
            </a:r>
            <a:r>
              <a:rPr lang="en-US" sz="3200" dirty="0" smtClean="0">
                <a:latin typeface="Power Geez Unicode1" pitchFamily="2" charset="0"/>
              </a:rPr>
              <a:t> </a:t>
            </a:r>
            <a:r>
              <a:rPr lang="en-US" sz="3200" dirty="0" err="1" smtClean="0">
                <a:latin typeface="Power Geez Unicode1" pitchFamily="2" charset="0"/>
              </a:rPr>
              <a:t>አመላካች</a:t>
            </a:r>
            <a:r>
              <a:rPr lang="en-US" sz="3200" dirty="0" smtClean="0">
                <a:latin typeface="Power Geez Unicode1" pitchFamily="2" charset="0"/>
              </a:rPr>
              <a:t> </a:t>
            </a:r>
            <a:r>
              <a:rPr lang="en-US" sz="3200" dirty="0" err="1" smtClean="0">
                <a:latin typeface="Power Geez Unicode1" pitchFamily="2" charset="0"/>
              </a:rPr>
              <a:t>ማዘጋጀት</a:t>
            </a:r>
            <a:r>
              <a:rPr lang="en-US" sz="3200" dirty="0">
                <a:latin typeface="Power Geez Unicode1" pitchFamily="2" charset="0"/>
              </a:rPr>
              <a:t>፣</a:t>
            </a:r>
            <a:endParaRPr lang="en-US" sz="3200" dirty="0" smtClean="0">
              <a:latin typeface="Power Geez Unicode1" pitchFamily="2" charset="0"/>
            </a:endParaRPr>
          </a:p>
          <a:p>
            <a:pPr algn="just" eaLnBrk="1" hangingPunct="1">
              <a:buClrTx/>
              <a:buFont typeface="Wingdings" pitchFamily="2" charset="2"/>
              <a:buChar char="Ø"/>
              <a:defRPr/>
            </a:pPr>
            <a:r>
              <a:rPr lang="en-US" sz="3200" dirty="0" err="1" smtClean="0">
                <a:latin typeface="Power Geez Unicode1" pitchFamily="2" charset="0"/>
              </a:rPr>
              <a:t>የመለኪያዎች</a:t>
            </a:r>
            <a:r>
              <a:rPr lang="en-US" sz="3200" dirty="0" smtClean="0">
                <a:latin typeface="Power Geez Unicode1" pitchFamily="2" charset="0"/>
              </a:rPr>
              <a:t> መግለጫ </a:t>
            </a:r>
            <a:r>
              <a:rPr lang="en-US" sz="3200" dirty="0" err="1" smtClean="0">
                <a:latin typeface="Power Geez Unicode1" pitchFamily="2" charset="0"/>
              </a:rPr>
              <a:t>ማዘጋጀት</a:t>
            </a:r>
            <a:r>
              <a:rPr lang="en-US" sz="3200" dirty="0" smtClean="0">
                <a:latin typeface="Power Geez Unicode1" pitchFamily="2" charset="0"/>
              </a:rPr>
              <a:t>፣  </a:t>
            </a:r>
          </a:p>
          <a:p>
            <a:pPr algn="just" eaLnBrk="1" hangingPunct="1">
              <a:buClrTx/>
              <a:buFont typeface="Wingdings" pitchFamily="2" charset="2"/>
              <a:buChar char="Ø"/>
              <a:defRPr/>
            </a:pPr>
            <a:r>
              <a:rPr lang="en-US" sz="3200" dirty="0" err="1" smtClean="0">
                <a:latin typeface="Power Geez Unicode1" pitchFamily="2" charset="0"/>
              </a:rPr>
              <a:t>ዒላማዎችን</a:t>
            </a:r>
            <a:r>
              <a:rPr lang="en-US" sz="3200" dirty="0" smtClean="0">
                <a:latin typeface="Power Geez Unicode1" pitchFamily="2" charset="0"/>
              </a:rPr>
              <a:t> </a:t>
            </a:r>
            <a:r>
              <a:rPr lang="en-US" sz="3200" dirty="0" err="1" smtClean="0">
                <a:latin typeface="Power Geez Unicode1" pitchFamily="2" charset="0"/>
              </a:rPr>
              <a:t>ማዘጋጀት</a:t>
            </a:r>
            <a:r>
              <a:rPr lang="en-US" sz="3200" dirty="0" smtClean="0">
                <a:latin typeface="Power Geez Unicode1" pitchFamily="2" charset="0"/>
              </a:rPr>
              <a:t>፣</a:t>
            </a:r>
            <a:endParaRPr lang="en-US" sz="3200" dirty="0">
              <a:latin typeface="Power Geez Unicode1" pitchFamily="2" charset="0"/>
            </a:endParaRPr>
          </a:p>
          <a:p>
            <a:pPr algn="just" eaLnBrk="1" hangingPunct="1">
              <a:buClrTx/>
              <a:buFont typeface="Wingdings" pitchFamily="2" charset="2"/>
              <a:buChar char="Ø"/>
              <a:defRPr/>
            </a:pPr>
            <a:r>
              <a:rPr lang="en-US" sz="3200" dirty="0" err="1" smtClean="0">
                <a:latin typeface="Power Geez Unicode1" pitchFamily="2" charset="0"/>
              </a:rPr>
              <a:t>የአፈጻጸም</a:t>
            </a:r>
            <a:r>
              <a:rPr lang="en-US" sz="3200" dirty="0" smtClean="0">
                <a:latin typeface="Power Geez Unicode1" pitchFamily="2" charset="0"/>
              </a:rPr>
              <a:t> </a:t>
            </a:r>
            <a:r>
              <a:rPr lang="en-US" sz="3200" dirty="0" err="1" smtClean="0">
                <a:latin typeface="Power Geez Unicode1" pitchFamily="2" charset="0"/>
              </a:rPr>
              <a:t>ደረጃዎችን</a:t>
            </a:r>
            <a:r>
              <a:rPr lang="en-US" sz="3200" dirty="0" smtClean="0">
                <a:latin typeface="Power Geez Unicode1" pitchFamily="2" charset="0"/>
              </a:rPr>
              <a:t> (Thresholds) </a:t>
            </a:r>
            <a:r>
              <a:rPr lang="en-US" sz="3200" dirty="0" err="1" smtClean="0">
                <a:latin typeface="Power Geez Unicode1" pitchFamily="2" charset="0"/>
              </a:rPr>
              <a:t>መወሰን</a:t>
            </a:r>
            <a:r>
              <a:rPr lang="en-US" sz="3200" dirty="0" smtClean="0">
                <a:latin typeface="Power Geez Unicode1" pitchFamily="2" charset="0"/>
              </a:rPr>
              <a:t>፣</a:t>
            </a:r>
          </a:p>
          <a:p>
            <a:pPr lvl="4" algn="just">
              <a:buClrTx/>
              <a:buNone/>
              <a:defRPr/>
            </a:pPr>
            <a:endParaRPr lang="en-US" sz="2400" dirty="0" smtClean="0">
              <a:solidFill>
                <a:srgbClr val="800000"/>
              </a:solidFill>
              <a:latin typeface="Nyala" pitchFamily="2" charset="0"/>
            </a:endParaRPr>
          </a:p>
          <a:p>
            <a:pPr lvl="4" algn="just">
              <a:buClrTx/>
              <a:defRPr/>
            </a:pPr>
            <a:endParaRPr lang="en-US" dirty="0" smtClean="0">
              <a:latin typeface="Power Geez Unicode1" pitchFamily="2" charset="0"/>
            </a:endParaRPr>
          </a:p>
          <a:p>
            <a:pPr marL="857250" lvl="1" indent="-457200" algn="just" eaLnBrk="1" hangingPunct="1">
              <a:buFont typeface="+mj-lt"/>
              <a:buAutoNum type="arabicPeriod"/>
              <a:defRPr/>
            </a:pPr>
            <a:endParaRPr lang="en-US" dirty="0" smtClean="0">
              <a:latin typeface="Power Geez Unicode1" pitchFamily="2" charset="0"/>
            </a:endParaRPr>
          </a:p>
          <a:p>
            <a:pPr algn="just" eaLnBrk="1" hangingPunct="1">
              <a:buFont typeface="Arial" charset="0"/>
              <a:buBlip>
                <a:blip r:embed="rId2"/>
              </a:buBlip>
              <a:defRPr/>
            </a:pPr>
            <a:endParaRPr lang="en-US" dirty="0" smtClean="0">
              <a:latin typeface="Power Geez Unicode1" pitchFamily="2" charset="0"/>
            </a:endParaRP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914400" y="304800"/>
            <a:ext cx="7715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en-US" sz="3600" b="1" dirty="0" err="1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wer Geez Unicode1" pitchFamily="2" charset="0"/>
              </a:rPr>
              <a:t>ደረጃ</a:t>
            </a:r>
            <a:r>
              <a:rPr lang="en-US" sz="3600" b="1" dirty="0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wer Geez Unicode1" pitchFamily="2" charset="0"/>
              </a:rPr>
              <a:t> </a:t>
            </a:r>
            <a:r>
              <a:rPr lang="en-US" sz="3600" b="1" dirty="0" err="1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wer Geez Unicode1" pitchFamily="2" charset="0"/>
              </a:rPr>
              <a:t>አምስት</a:t>
            </a:r>
            <a:r>
              <a:rPr lang="en-US" sz="3600" b="1" dirty="0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wer Geez Unicode1" pitchFamily="2" charset="0"/>
              </a:rPr>
              <a:t>፡ </a:t>
            </a:r>
            <a:r>
              <a:rPr lang="en-US" sz="3600" b="1" dirty="0" err="1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wer Geez Unicode1" pitchFamily="2" charset="0"/>
              </a:rPr>
              <a:t>መለኪያዎችና</a:t>
            </a:r>
            <a:r>
              <a:rPr lang="en-US" sz="3600" b="1" dirty="0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wer Geez Unicode1" pitchFamily="2" charset="0"/>
              </a:rPr>
              <a:t> </a:t>
            </a:r>
            <a:r>
              <a:rPr lang="en-US" sz="3600" b="1" dirty="0" err="1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wer Geez Unicode1" pitchFamily="2" charset="0"/>
              </a:rPr>
              <a:t>ኢላማዎች</a:t>
            </a:r>
            <a:endParaRPr lang="en-US" sz="3600" b="1" dirty="0">
              <a:solidFill>
                <a:srgbClr val="160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73825"/>
            <a:ext cx="758825" cy="247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fld id="{F7934D7B-09EF-43B0-A164-ECEF8288CE9B}" type="slidenum">
              <a:rPr lang="en-US"/>
              <a:pPr/>
              <a:t>13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42900" y="1371600"/>
            <a:ext cx="8572500" cy="520065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err="1" smtClean="0">
                <a:latin typeface="Power Geez Unicode1" pitchFamily="2" charset="0"/>
              </a:rPr>
              <a:t>በደረጃ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ስድስት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የሚከናወኑ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ዋና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ዋና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ተግባራት</a:t>
            </a:r>
            <a:r>
              <a:rPr lang="en-US" sz="2400" dirty="0" smtClean="0">
                <a:latin typeface="Power Geez Unicode1" pitchFamily="2" charset="0"/>
              </a:rPr>
              <a:t>፡-</a:t>
            </a:r>
          </a:p>
          <a:p>
            <a:pPr algn="just" eaLnBrk="1" hangingPunct="1">
              <a:buClrTx/>
              <a:buFont typeface="Wingdings" pitchFamily="2" charset="2"/>
              <a:buChar char="Ø"/>
              <a:defRPr/>
            </a:pPr>
            <a:r>
              <a:rPr lang="en-US" sz="3200" dirty="0" err="1" smtClean="0">
                <a:latin typeface="Power Geez Unicode1" pitchFamily="2" charset="0"/>
              </a:rPr>
              <a:t>ስትራቴጂያዊ</a:t>
            </a:r>
            <a:r>
              <a:rPr lang="en-US" sz="3200" dirty="0" smtClean="0">
                <a:latin typeface="Power Geez Unicode1" pitchFamily="2" charset="0"/>
              </a:rPr>
              <a:t> </a:t>
            </a:r>
            <a:r>
              <a:rPr lang="en-US" sz="3200" dirty="0" err="1" smtClean="0">
                <a:latin typeface="Power Geez Unicode1" pitchFamily="2" charset="0"/>
              </a:rPr>
              <a:t>እርምጃዎችን</a:t>
            </a:r>
            <a:r>
              <a:rPr lang="en-US" sz="3200" dirty="0" smtClean="0">
                <a:latin typeface="Power Geez Unicode1" pitchFamily="2" charset="0"/>
              </a:rPr>
              <a:t> </a:t>
            </a:r>
            <a:r>
              <a:rPr lang="en-US" sz="3200" dirty="0" err="1" smtClean="0">
                <a:latin typeface="Power Geez Unicode1" pitchFamily="2" charset="0"/>
              </a:rPr>
              <a:t>ማዘጋጀት</a:t>
            </a:r>
            <a:r>
              <a:rPr lang="en-US" sz="3200" dirty="0" smtClean="0">
                <a:latin typeface="Power Geez Unicode1" pitchFamily="2" charset="0"/>
              </a:rPr>
              <a:t> </a:t>
            </a:r>
          </a:p>
          <a:p>
            <a:pPr lvl="1" eaLnBrk="1" hangingPunct="1">
              <a:buClrTx/>
              <a:buFont typeface="Wingdings" pitchFamily="2" charset="2"/>
              <a:buNone/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የስትራቴጂያዊ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እርምጃዎች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ምንነትና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አስፈላጊነት</a:t>
            </a:r>
            <a:endParaRPr lang="en-US" sz="2000" dirty="0" smtClean="0">
              <a:solidFill>
                <a:schemeClr val="tx1"/>
              </a:solidFill>
              <a:latin typeface="Power Geez Unicode1" pitchFamily="2" charset="0"/>
            </a:endParaRPr>
          </a:p>
          <a:p>
            <a:pPr lvl="1" algn="just" eaLnBrk="1" hangingPunct="1">
              <a:buClrTx/>
              <a:buFont typeface="Arial" charset="0"/>
              <a:buChar char="•"/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በተቋሙ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የአፈጻጸም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መነሻ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(Performance Baseline)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እና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በዒላማዎች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መካከል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ያለውን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ክፍተት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ለመሙላት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የሚቀረጹ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፣</a:t>
            </a:r>
          </a:p>
          <a:p>
            <a:pPr lvl="1" algn="just" eaLnBrk="1" hangingPunct="1">
              <a:buClrTx/>
              <a:buFont typeface="Arial" charset="0"/>
              <a:buChar char="•"/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ስትራቴጂያዊ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ግቦችን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በማስፈጸም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ስኬታማነትን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ለማረጋገጥ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የሚረዱ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፣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ወደ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ተግባር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የሚቀየሩ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፣ </a:t>
            </a:r>
          </a:p>
          <a:p>
            <a:pPr lvl="1" algn="just" eaLnBrk="1" hangingPunct="1">
              <a:buClrTx/>
              <a:buFont typeface="Arial" charset="0"/>
              <a:buChar char="•"/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ትርጉም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ያለው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ተቋማዊ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ለውጥ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ለማምጣት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ሰፊ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ዕድል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የሚፈጥሩ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የአጭርና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የረጅም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ጊዜ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ፕሮጀክቶች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ናቸው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፡፡</a:t>
            </a:r>
          </a:p>
          <a:p>
            <a:pPr algn="just" eaLnBrk="1" hangingPunct="1">
              <a:buClrTx/>
              <a:buFont typeface="Wingdings" pitchFamily="2" charset="2"/>
              <a:buChar char="Ø"/>
              <a:defRPr/>
            </a:pPr>
            <a:r>
              <a:rPr lang="en-US" sz="3200" dirty="0" smtClean="0">
                <a:latin typeface="Power Geez Unicode1" pitchFamily="2" charset="0"/>
              </a:rPr>
              <a:t>  </a:t>
            </a:r>
            <a:r>
              <a:rPr lang="en-US" sz="2800" dirty="0" err="1" smtClean="0">
                <a:latin typeface="Power Geez Unicode1" pitchFamily="2" charset="0"/>
              </a:rPr>
              <a:t>ስትራቴጂያዊ</a:t>
            </a:r>
            <a:r>
              <a:rPr lang="en-US" sz="2800" dirty="0" smtClean="0">
                <a:latin typeface="Power Geez Unicode1" pitchFamily="2" charset="0"/>
              </a:rPr>
              <a:t> </a:t>
            </a:r>
            <a:r>
              <a:rPr lang="en-US" sz="2800" dirty="0" err="1" smtClean="0">
                <a:latin typeface="Power Geez Unicode1" pitchFamily="2" charset="0"/>
              </a:rPr>
              <a:t>እርምጃዎችን</a:t>
            </a:r>
            <a:r>
              <a:rPr lang="en-US" sz="2800" dirty="0" smtClean="0">
                <a:latin typeface="Power Geez Unicode1" pitchFamily="2" charset="0"/>
              </a:rPr>
              <a:t> </a:t>
            </a:r>
            <a:r>
              <a:rPr lang="en-US" sz="2800" dirty="0" err="1" smtClean="0">
                <a:latin typeface="Power Geez Unicode1" pitchFamily="2" charset="0"/>
              </a:rPr>
              <a:t>ከበጀት</a:t>
            </a:r>
            <a:r>
              <a:rPr lang="en-US" sz="2800" dirty="0" smtClean="0">
                <a:latin typeface="Power Geez Unicode1" pitchFamily="2" charset="0"/>
              </a:rPr>
              <a:t> </a:t>
            </a:r>
            <a:r>
              <a:rPr lang="en-US" sz="2800" dirty="0" err="1" smtClean="0">
                <a:latin typeface="Power Geez Unicode1" pitchFamily="2" charset="0"/>
              </a:rPr>
              <a:t>ጋር</a:t>
            </a:r>
            <a:r>
              <a:rPr lang="en-US" sz="2800" dirty="0" smtClean="0">
                <a:latin typeface="Power Geez Unicode1" pitchFamily="2" charset="0"/>
              </a:rPr>
              <a:t> </a:t>
            </a:r>
            <a:r>
              <a:rPr lang="en-US" sz="2800" dirty="0" err="1" smtClean="0">
                <a:latin typeface="Power Geez Unicode1" pitchFamily="2" charset="0"/>
              </a:rPr>
              <a:t>ማስተሳሰር</a:t>
            </a:r>
            <a:endParaRPr lang="en-US" sz="2800" dirty="0" smtClean="0">
              <a:latin typeface="Power Geez Unicode1" pitchFamily="2" charset="0"/>
            </a:endParaRPr>
          </a:p>
          <a:p>
            <a:pPr marL="0" indent="0" algn="just" eaLnBrk="1" hangingPunct="1">
              <a:buClrTx/>
              <a:buNone/>
              <a:defRPr/>
            </a:pPr>
            <a:endParaRPr lang="en-US" sz="3200" dirty="0" smtClean="0">
              <a:latin typeface="Power Geez Unicode1" pitchFamily="2" charset="0"/>
            </a:endParaRP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400050" y="171450"/>
            <a:ext cx="8286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600" b="1" dirty="0" err="1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ደረጃ</a:t>
            </a:r>
            <a:r>
              <a:rPr lang="en-US" sz="3600" b="1" dirty="0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3600" b="1" dirty="0" err="1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ስድስት</a:t>
            </a:r>
            <a:r>
              <a:rPr lang="en-US" sz="3600" b="1" dirty="0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፡ </a:t>
            </a:r>
            <a:r>
              <a:rPr lang="en-US" sz="3200" b="1" dirty="0" err="1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ስትራቴጂያዊ</a:t>
            </a:r>
            <a:r>
              <a:rPr lang="en-US" sz="3200" b="1" dirty="0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 </a:t>
            </a:r>
            <a:r>
              <a:rPr lang="en-US" sz="3200" b="1" dirty="0" err="1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እርምጃዎች</a:t>
            </a:r>
            <a:endParaRPr lang="en-US" sz="3200" b="1" dirty="0">
              <a:solidFill>
                <a:srgbClr val="160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1450"/>
            <a:ext cx="9144000" cy="7429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/>
                <a:ea typeface="Dotum"/>
              </a:rPr>
              <a:t>III. </a:t>
            </a:r>
            <a:r>
              <a:rPr lang="en-US" sz="4000" dirty="0" err="1" smtClean="0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የባላንስድ</a:t>
            </a:r>
            <a:r>
              <a:rPr lang="en-US" sz="4000" dirty="0" smtClean="0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4000" dirty="0" err="1" smtClean="0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ስኮርካር</a:t>
            </a:r>
            <a:r>
              <a:rPr lang="en-US" sz="4000" dirty="0" smtClean="0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4000" dirty="0" err="1" smtClean="0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የትግበራ</a:t>
            </a:r>
            <a:r>
              <a:rPr lang="en-US" sz="4000" dirty="0" smtClean="0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4000" dirty="0" err="1" smtClean="0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ደረጃዎች</a:t>
            </a:r>
            <a:endParaRPr lang="en-US" sz="4000" dirty="0" smtClean="0">
              <a:solidFill>
                <a:srgbClr val="160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73825"/>
            <a:ext cx="758825" cy="247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fld id="{AB0140E2-E98C-46DC-8D70-04B981E7F2F1}" type="slidenum">
              <a:rPr lang="en-US"/>
              <a:pPr/>
              <a:t>14</a:t>
            </a:fld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1450" y="1257300"/>
            <a:ext cx="8743950" cy="54292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dirty="0" smtClean="0">
              <a:latin typeface="Power Geez Unicode1" pitchFamily="2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 err="1" smtClean="0">
                <a:latin typeface="Power Geez Unicode1" pitchFamily="2" charset="0"/>
              </a:rPr>
              <a:t>ደረጃ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ሰባት</a:t>
            </a:r>
            <a:r>
              <a:rPr lang="en-US" dirty="0" smtClean="0">
                <a:latin typeface="Power Geez Unicode1" pitchFamily="2" charset="0"/>
              </a:rPr>
              <a:t>፡ </a:t>
            </a:r>
            <a:r>
              <a:rPr lang="en-US" dirty="0" err="1" smtClean="0">
                <a:latin typeface="Power Geez Unicode1" pitchFamily="2" charset="0"/>
              </a:rPr>
              <a:t>ባላንስድ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ስኮርካርድን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ኦቶሜት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ማድረግ</a:t>
            </a:r>
            <a:r>
              <a:rPr lang="en-US" dirty="0" smtClean="0">
                <a:latin typeface="Power Geez Unicode1" pitchFamily="2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dirty="0" err="1" smtClean="0">
                <a:latin typeface="Power Geez Unicode1" pitchFamily="2" charset="0"/>
              </a:rPr>
              <a:t>የኦቶሜሽን</a:t>
            </a:r>
            <a:r>
              <a:rPr lang="en-US" sz="2800" dirty="0" smtClean="0">
                <a:latin typeface="Power Geez Unicode1" pitchFamily="2" charset="0"/>
              </a:rPr>
              <a:t> </a:t>
            </a:r>
            <a:r>
              <a:rPr lang="en-US" sz="2800" dirty="0" err="1" smtClean="0">
                <a:latin typeface="Power Geez Unicode1" pitchFamily="2" charset="0"/>
              </a:rPr>
              <a:t>ምንነትና</a:t>
            </a:r>
            <a:r>
              <a:rPr lang="en-US" sz="2800" dirty="0" smtClean="0">
                <a:latin typeface="Power Geez Unicode1" pitchFamily="2" charset="0"/>
              </a:rPr>
              <a:t> </a:t>
            </a:r>
            <a:r>
              <a:rPr lang="en-US" sz="2800" dirty="0" err="1" smtClean="0">
                <a:latin typeface="Power Geez Unicode1" pitchFamily="2" charset="0"/>
              </a:rPr>
              <a:t>አስፈላጊነት</a:t>
            </a:r>
            <a:r>
              <a:rPr lang="en-US" sz="2800" dirty="0" smtClean="0">
                <a:latin typeface="Power Geez Unicode1" pitchFamily="2" charset="0"/>
              </a:rPr>
              <a:t> </a:t>
            </a:r>
          </a:p>
          <a:p>
            <a:pPr lvl="1" algn="just" eaLnBrk="1" hangingPunct="1">
              <a:buFont typeface="Arial" charset="0"/>
              <a:buChar char="•"/>
              <a:defRPr/>
            </a:pP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ተስማሚ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ሶፍትዌር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መምረጥና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የአፈጻጸም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መረጃዎችን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ከግለሰብ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እስከ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ተቋም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ድረስ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በተለያየ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ደረጃ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የመመዝገብ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፣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የማሰባሰብ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፣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የመተንተንና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ጥቅም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ላይ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የማዋል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ስራዎችን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የሚያካሂድ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መሣሪያ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ነው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፡፡ </a:t>
            </a:r>
          </a:p>
          <a:p>
            <a:pPr lvl="1" algn="just" eaLnBrk="1" hangingPunct="1">
              <a:buFont typeface="Arial" charset="0"/>
              <a:buChar char="•"/>
              <a:defRPr/>
            </a:pP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የዕቅድ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አፈፃፀም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መረጃ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ለማሰባሰብና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ለማሰራጨት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/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በስእላዊና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ስታቲስቲካዊ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መግለጫዎች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ለማቅረብ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፣ /፣</a:t>
            </a:r>
          </a:p>
          <a:p>
            <a:pPr lvl="1" algn="just" eaLnBrk="1" hangingPunct="1">
              <a:buFont typeface="Arial" charset="0"/>
              <a:buChar char="•"/>
              <a:defRPr/>
            </a:pP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ትክክለኛውን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ግብረ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መልስ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ከትክክለኛ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ቦታ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በተቀላጠፈ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መልክ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ለማግኘት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፣</a:t>
            </a:r>
          </a:p>
          <a:p>
            <a:pPr lvl="1" algn="just" eaLnBrk="1" hangingPunct="1">
              <a:buFont typeface="Arial" charset="0"/>
              <a:buChar char="•"/>
              <a:defRPr/>
            </a:pP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የዕውቀት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መማማርና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ልውውጥ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ለማፋጠን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፣ </a:t>
            </a:r>
          </a:p>
          <a:p>
            <a:pPr lvl="1" algn="just" eaLnBrk="1" hangingPunct="1">
              <a:buFont typeface="Arial" charset="0"/>
              <a:buChar char="•"/>
              <a:defRPr/>
            </a:pP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የፈፃሚዎችን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አቅም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ለማጎልበት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፣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71450"/>
            <a:ext cx="8686800" cy="11239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 err="1" smtClean="0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ደረጃ</a:t>
            </a:r>
            <a:r>
              <a:rPr lang="en-US" sz="3600" b="1" dirty="0" smtClean="0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3600" b="1" dirty="0" err="1" smtClean="0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ስምንት</a:t>
            </a:r>
            <a:r>
              <a:rPr lang="en-US" sz="3600" b="1" dirty="0" smtClean="0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፡ </a:t>
            </a:r>
            <a:r>
              <a:rPr lang="en-US" sz="3600" b="1" dirty="0" err="1" smtClean="0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ስትራቴጂን</a:t>
            </a:r>
            <a:r>
              <a:rPr lang="en-US" sz="3600" b="1" dirty="0" smtClean="0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3600" b="1" dirty="0" err="1" smtClean="0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በየደረጃው</a:t>
            </a:r>
            <a:r>
              <a:rPr lang="en-US" sz="3600" b="1" dirty="0" smtClean="0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3600" b="1" dirty="0" err="1" smtClean="0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ማውረድ</a:t>
            </a:r>
            <a:r>
              <a:rPr lang="en-US" sz="3600" b="1" dirty="0" smtClean="0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/Cascading/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73825"/>
            <a:ext cx="758825" cy="247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fld id="{FDDF545B-9826-40D2-B07B-0A9D00461FD3}" type="slidenum">
              <a:rPr lang="en-US"/>
              <a:pPr/>
              <a:t>15</a:t>
            </a:fld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800" dirty="0" err="1" smtClean="0">
                <a:latin typeface="Power Geez Unicode1" pitchFamily="2" charset="0"/>
              </a:rPr>
              <a:t>በደረጃ</a:t>
            </a:r>
            <a:r>
              <a:rPr lang="en-US" sz="2800" dirty="0" smtClean="0">
                <a:latin typeface="Power Geez Unicode1" pitchFamily="2" charset="0"/>
              </a:rPr>
              <a:t> </a:t>
            </a:r>
            <a:r>
              <a:rPr lang="en-US" sz="2800" dirty="0" err="1" smtClean="0">
                <a:latin typeface="Power Geez Unicode1" pitchFamily="2" charset="0"/>
              </a:rPr>
              <a:t>ስምንት</a:t>
            </a:r>
            <a:r>
              <a:rPr lang="en-US" sz="2800" dirty="0" smtClean="0">
                <a:latin typeface="Power Geez Unicode1" pitchFamily="2" charset="0"/>
              </a:rPr>
              <a:t> </a:t>
            </a:r>
            <a:r>
              <a:rPr lang="en-US" sz="2800" dirty="0" err="1" smtClean="0">
                <a:latin typeface="Power Geez Unicode1" pitchFamily="2" charset="0"/>
              </a:rPr>
              <a:t>የሚከናወኑ</a:t>
            </a:r>
            <a:r>
              <a:rPr lang="en-US" sz="2800" dirty="0" smtClean="0">
                <a:latin typeface="Power Geez Unicode1" pitchFamily="2" charset="0"/>
              </a:rPr>
              <a:t> </a:t>
            </a:r>
            <a:r>
              <a:rPr lang="en-US" sz="2800" dirty="0" err="1" smtClean="0">
                <a:latin typeface="Power Geez Unicode1" pitchFamily="2" charset="0"/>
              </a:rPr>
              <a:t>ዋና</a:t>
            </a:r>
            <a:r>
              <a:rPr lang="en-US" sz="2800" dirty="0" smtClean="0">
                <a:latin typeface="Power Geez Unicode1" pitchFamily="2" charset="0"/>
              </a:rPr>
              <a:t> </a:t>
            </a:r>
            <a:r>
              <a:rPr lang="en-US" sz="2800" dirty="0" err="1" smtClean="0">
                <a:latin typeface="Power Geez Unicode1" pitchFamily="2" charset="0"/>
              </a:rPr>
              <a:t>ዋና</a:t>
            </a:r>
            <a:r>
              <a:rPr lang="en-US" sz="2800" dirty="0" smtClean="0">
                <a:latin typeface="Power Geez Unicode1" pitchFamily="2" charset="0"/>
              </a:rPr>
              <a:t> </a:t>
            </a:r>
            <a:r>
              <a:rPr lang="en-US" sz="2800" dirty="0" err="1" smtClean="0">
                <a:latin typeface="Power Geez Unicode1" pitchFamily="2" charset="0"/>
              </a:rPr>
              <a:t>ተግባራት</a:t>
            </a:r>
            <a:endParaRPr lang="en-US" sz="2800" dirty="0" smtClean="0">
              <a:latin typeface="Power Geez Unicode1" pitchFamily="2" charset="0"/>
            </a:endParaRPr>
          </a:p>
          <a:p>
            <a:pPr algn="just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es-ES" sz="2800" dirty="0" err="1" smtClean="0">
                <a:latin typeface="Power Geez Unicode1" pitchFamily="2" charset="0"/>
              </a:rPr>
              <a:t>ስትራቴጂውን</a:t>
            </a:r>
            <a:r>
              <a:rPr lang="es-ES" sz="2800" dirty="0" smtClean="0">
                <a:latin typeface="Power Geez Unicode1" pitchFamily="2" charset="0"/>
              </a:rPr>
              <a:t> </a:t>
            </a:r>
            <a:r>
              <a:rPr lang="es-ES" sz="2800" dirty="0" err="1" smtClean="0">
                <a:latin typeface="Power Geez Unicode1" pitchFamily="2" charset="0"/>
              </a:rPr>
              <a:t>ማስረጽ</a:t>
            </a:r>
            <a:r>
              <a:rPr lang="es-ES" sz="2800" dirty="0" smtClean="0">
                <a:latin typeface="Power Geez Unicode1" pitchFamily="2" charset="0"/>
              </a:rPr>
              <a:t> (Spiritual </a:t>
            </a:r>
            <a:r>
              <a:rPr lang="es-ES" sz="2800" dirty="0" err="1" smtClean="0">
                <a:latin typeface="Power Geez Unicode1" pitchFamily="2" charset="0"/>
              </a:rPr>
              <a:t>Cascading</a:t>
            </a:r>
            <a:r>
              <a:rPr lang="es-ES" sz="2800" dirty="0" smtClean="0">
                <a:latin typeface="Power Geez Unicode1" pitchFamily="2" charset="0"/>
              </a:rPr>
              <a:t>)</a:t>
            </a:r>
          </a:p>
          <a:p>
            <a:pPr algn="just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es-ES" sz="2800" dirty="0" err="1" smtClean="0">
                <a:latin typeface="Power Geez Unicode1" pitchFamily="2" charset="0"/>
              </a:rPr>
              <a:t>ግቦችን</a:t>
            </a:r>
            <a:r>
              <a:rPr lang="es-ES" sz="2800" dirty="0" smtClean="0">
                <a:latin typeface="Power Geez Unicode1" pitchFamily="2" charset="0"/>
              </a:rPr>
              <a:t> </a:t>
            </a:r>
            <a:r>
              <a:rPr lang="es-ES" sz="2800" dirty="0" err="1" smtClean="0">
                <a:latin typeface="Power Geez Unicode1" pitchFamily="2" charset="0"/>
              </a:rPr>
              <a:t>ለፈጻሚ</a:t>
            </a:r>
            <a:r>
              <a:rPr lang="es-ES" sz="2800" dirty="0" smtClean="0">
                <a:latin typeface="Power Geez Unicode1" pitchFamily="2" charset="0"/>
              </a:rPr>
              <a:t> </a:t>
            </a:r>
            <a:r>
              <a:rPr lang="es-ES" sz="2800" dirty="0" err="1" smtClean="0">
                <a:latin typeface="Power Geez Unicode1" pitchFamily="2" charset="0"/>
              </a:rPr>
              <a:t>አካላት</a:t>
            </a:r>
            <a:r>
              <a:rPr lang="es-ES" sz="2800" dirty="0" smtClean="0">
                <a:latin typeface="Power Geez Unicode1" pitchFamily="2" charset="0"/>
              </a:rPr>
              <a:t> </a:t>
            </a:r>
            <a:r>
              <a:rPr lang="es-ES" sz="2800" dirty="0" err="1" smtClean="0">
                <a:latin typeface="Power Geez Unicode1" pitchFamily="2" charset="0"/>
              </a:rPr>
              <a:t>ማውረድ</a:t>
            </a:r>
            <a:r>
              <a:rPr lang="es-ES" sz="2800" dirty="0" smtClean="0">
                <a:latin typeface="Power Geez Unicode1" pitchFamily="2" charset="0"/>
              </a:rPr>
              <a:t> (</a:t>
            </a:r>
            <a:r>
              <a:rPr lang="es-ES" sz="2800" dirty="0" err="1" smtClean="0">
                <a:latin typeface="Power Geez Unicode1" pitchFamily="2" charset="0"/>
              </a:rPr>
              <a:t>Physical</a:t>
            </a:r>
            <a:r>
              <a:rPr lang="es-ES" sz="2800" dirty="0" smtClean="0">
                <a:latin typeface="Power Geez Unicode1" pitchFamily="2" charset="0"/>
              </a:rPr>
              <a:t> </a:t>
            </a:r>
            <a:r>
              <a:rPr lang="es-ES" sz="2800" dirty="0" err="1" smtClean="0">
                <a:latin typeface="Power Geez Unicode1" pitchFamily="2" charset="0"/>
              </a:rPr>
              <a:t>Cascading</a:t>
            </a:r>
            <a:r>
              <a:rPr lang="es-ES" sz="2800" dirty="0" smtClean="0">
                <a:latin typeface="Power Geez Unicode1" pitchFamily="2" charset="0"/>
              </a:rPr>
              <a:t>)</a:t>
            </a:r>
            <a:endParaRPr lang="en-US" sz="2800" dirty="0" smtClean="0">
              <a:latin typeface="Power Geez Unicode1" pitchFamily="2" charset="0"/>
            </a:endParaRPr>
          </a:p>
          <a:p>
            <a:pPr lvl="1" algn="just" eaLnBrk="1" hangingPunct="1">
              <a:lnSpc>
                <a:spcPct val="90000"/>
              </a:lnSpc>
              <a:buClrTx/>
              <a:buFont typeface="Arial" charset="0"/>
              <a:buChar char="•"/>
            </a:pPr>
            <a:r>
              <a:rPr lang="en-US" sz="2400" dirty="0" err="1" smtClean="0">
                <a:solidFill>
                  <a:srgbClr val="FF0000"/>
                </a:solidFill>
                <a:latin typeface="Power Geez Unicode1" pitchFamily="2" charset="0"/>
              </a:rPr>
              <a:t>ለስራ</a:t>
            </a:r>
            <a:r>
              <a:rPr lang="en-US" sz="2400" dirty="0" smtClean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Power Geez Unicode1" pitchFamily="2" charset="0"/>
              </a:rPr>
              <a:t>ክፍሎች</a:t>
            </a:r>
            <a:r>
              <a:rPr lang="en-US" sz="2400" dirty="0" smtClean="0">
                <a:solidFill>
                  <a:srgbClr val="FF0000"/>
                </a:solidFill>
                <a:latin typeface="Power Geez Unicode1" pitchFamily="2" charset="0"/>
              </a:rPr>
              <a:t>/</a:t>
            </a:r>
            <a:r>
              <a:rPr lang="en-US" sz="2400" dirty="0" err="1" smtClean="0">
                <a:solidFill>
                  <a:srgbClr val="FF0000"/>
                </a:solidFill>
                <a:latin typeface="Power Geez Unicode1" pitchFamily="2" charset="0"/>
              </a:rPr>
              <a:t>ሂደቶች</a:t>
            </a:r>
            <a:r>
              <a:rPr lang="en-US" sz="2400" dirty="0" smtClean="0">
                <a:solidFill>
                  <a:srgbClr val="FF0000"/>
                </a:solidFill>
                <a:latin typeface="Power Geez Unicode1" pitchFamily="2" charset="0"/>
              </a:rPr>
              <a:t>/</a:t>
            </a:r>
            <a:r>
              <a:rPr lang="en-US" sz="2400" dirty="0" err="1" smtClean="0">
                <a:solidFill>
                  <a:srgbClr val="FF0000"/>
                </a:solidFill>
                <a:latin typeface="Power Geez Unicode1" pitchFamily="2" charset="0"/>
              </a:rPr>
              <a:t>ቡድኖች</a:t>
            </a:r>
            <a:r>
              <a:rPr lang="en-US" sz="2400" dirty="0" smtClean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Power Geez Unicode1" pitchFamily="2" charset="0"/>
              </a:rPr>
              <a:t>ማውረድ</a:t>
            </a:r>
            <a:endParaRPr lang="es-ES" sz="2400" dirty="0" smtClean="0">
              <a:solidFill>
                <a:srgbClr val="FF0000"/>
              </a:solidFill>
              <a:latin typeface="Power Geez Unicode1" pitchFamily="2" charset="0"/>
            </a:endParaRPr>
          </a:p>
          <a:p>
            <a:pPr lvl="1" algn="just" eaLnBrk="1" hangingPunct="1">
              <a:lnSpc>
                <a:spcPct val="90000"/>
              </a:lnSpc>
              <a:buClrTx/>
              <a:buFont typeface="Arial" charset="0"/>
              <a:buChar char="•"/>
            </a:pPr>
            <a:r>
              <a:rPr lang="es-ES" sz="2400" dirty="0" err="1" smtClean="0">
                <a:solidFill>
                  <a:srgbClr val="FF0000"/>
                </a:solidFill>
                <a:latin typeface="Power Geez Unicode1" pitchFamily="2" charset="0"/>
              </a:rPr>
              <a:t>ለግለሰብ</a:t>
            </a:r>
            <a:r>
              <a:rPr lang="es-ES" sz="2400" dirty="0" smtClean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  <a:latin typeface="Power Geez Unicode1" pitchFamily="2" charset="0"/>
              </a:rPr>
              <a:t>ፈጻሚዎች</a:t>
            </a:r>
            <a:r>
              <a:rPr lang="es-ES" sz="2400" dirty="0" smtClean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  <a:latin typeface="Power Geez Unicode1" pitchFamily="2" charset="0"/>
              </a:rPr>
              <a:t>ማውረድ</a:t>
            </a:r>
            <a:endParaRPr lang="es-ES" sz="2400" dirty="0" smtClean="0">
              <a:solidFill>
                <a:srgbClr val="FF0000"/>
              </a:solidFill>
              <a:latin typeface="Power Geez Unicode1" pitchFamily="2" charset="0"/>
            </a:endParaRPr>
          </a:p>
          <a:p>
            <a:pPr algn="just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es-ES" sz="2800" dirty="0" err="1" smtClean="0">
                <a:latin typeface="Power Geez Unicode1" pitchFamily="2" charset="0"/>
              </a:rPr>
              <a:t>ውጤትን</a:t>
            </a:r>
            <a:r>
              <a:rPr lang="es-ES" sz="2800" dirty="0" smtClean="0">
                <a:latin typeface="Power Geez Unicode1" pitchFamily="2" charset="0"/>
              </a:rPr>
              <a:t> </a:t>
            </a:r>
            <a:r>
              <a:rPr lang="es-ES" sz="2800" dirty="0" err="1" smtClean="0">
                <a:latin typeface="Power Geez Unicode1" pitchFamily="2" charset="0"/>
              </a:rPr>
              <a:t>ከዕውቅናና</a:t>
            </a:r>
            <a:r>
              <a:rPr lang="es-ES" sz="2800" dirty="0" smtClean="0">
                <a:latin typeface="Power Geez Unicode1" pitchFamily="2" charset="0"/>
              </a:rPr>
              <a:t> </a:t>
            </a:r>
            <a:r>
              <a:rPr lang="es-ES" sz="2800" dirty="0" err="1" smtClean="0">
                <a:latin typeface="Power Geez Unicode1" pitchFamily="2" charset="0"/>
              </a:rPr>
              <a:t>ሽልማት</a:t>
            </a:r>
            <a:r>
              <a:rPr lang="es-ES" sz="2800" dirty="0" smtClean="0">
                <a:latin typeface="Power Geez Unicode1" pitchFamily="2" charset="0"/>
              </a:rPr>
              <a:t> </a:t>
            </a:r>
            <a:r>
              <a:rPr lang="es-ES" sz="2800" dirty="0" err="1" smtClean="0">
                <a:latin typeface="Power Geez Unicode1" pitchFamily="2" charset="0"/>
              </a:rPr>
              <a:t>ጋር</a:t>
            </a:r>
            <a:r>
              <a:rPr lang="es-ES" sz="2800" dirty="0" smtClean="0">
                <a:latin typeface="Power Geez Unicode1" pitchFamily="2" charset="0"/>
              </a:rPr>
              <a:t> </a:t>
            </a:r>
            <a:r>
              <a:rPr lang="es-ES" sz="2800" dirty="0" err="1" smtClean="0">
                <a:latin typeface="Power Geez Unicode1" pitchFamily="2" charset="0"/>
              </a:rPr>
              <a:t>ማያያዝ</a:t>
            </a:r>
            <a:r>
              <a:rPr lang="es-ES" sz="2800" dirty="0" smtClean="0">
                <a:latin typeface="Power Geez Unicode1" pitchFamily="2" charset="0"/>
              </a:rPr>
              <a:t> /Pocket </a:t>
            </a:r>
            <a:r>
              <a:rPr lang="es-ES" sz="2800" dirty="0" err="1" smtClean="0">
                <a:latin typeface="Power Geez Unicode1" pitchFamily="2" charset="0"/>
              </a:rPr>
              <a:t>cascading</a:t>
            </a:r>
            <a:r>
              <a:rPr lang="es-ES" sz="2800" dirty="0" smtClean="0">
                <a:latin typeface="Power Geez Unicode1" pitchFamily="2" charset="0"/>
              </a:rPr>
              <a:t> /</a:t>
            </a:r>
            <a:r>
              <a:rPr lang="es-ES" sz="2800" dirty="0" err="1" smtClean="0">
                <a:latin typeface="Power Geez Unicode1" pitchFamily="2" charset="0"/>
              </a:rPr>
              <a:t>Reward</a:t>
            </a:r>
            <a:r>
              <a:rPr lang="es-ES" sz="2800" dirty="0" smtClean="0">
                <a:latin typeface="Power Geez Unicode1" pitchFamily="2" charset="0"/>
              </a:rPr>
              <a:t>/ </a:t>
            </a:r>
            <a:endParaRPr lang="en-US" sz="2800" dirty="0" smtClean="0">
              <a:latin typeface="Power Geez Unicode1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00050"/>
            <a:ext cx="8382000" cy="5905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ስትራቴጂን</a:t>
            </a:r>
            <a:r>
              <a:rPr lang="en-US" sz="3600" b="1" dirty="0" smtClean="0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3600" b="1" dirty="0" err="1" smtClean="0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በየደረጃው</a:t>
            </a:r>
            <a:r>
              <a:rPr lang="en-US" sz="3600" b="1" dirty="0" smtClean="0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3600" b="1" dirty="0" err="1" smtClean="0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ማውረድ</a:t>
            </a:r>
            <a:r>
              <a:rPr lang="en-US" sz="3600" b="1" dirty="0" smtClean="0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3600" b="1" dirty="0" err="1" smtClean="0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ምንነት</a:t>
            </a:r>
            <a:r>
              <a:rPr lang="en-US" sz="3600" b="1" dirty="0" smtClean="0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endParaRPr lang="en-US" sz="3600" b="1" u="sng" dirty="0" smtClean="0">
              <a:solidFill>
                <a:srgbClr val="160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73825"/>
            <a:ext cx="758825" cy="247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fld id="{73CFC9B1-B390-4FDB-B019-EB85A396B8E4}" type="slidenum">
              <a:rPr lang="en-US"/>
              <a:pPr/>
              <a:t>16</a:t>
            </a:fld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42900" y="1543050"/>
            <a:ext cx="8229600" cy="5010150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es-ES" sz="2800" smtClean="0">
                <a:latin typeface="Ge'ez-1" pitchFamily="34" charset="0"/>
              </a:rPr>
              <a:t>G&lt;K&lt;U ðéT&gt; </a:t>
            </a:r>
            <a:r>
              <a:rPr lang="es-ES" sz="2800" smtClean="0">
                <a:latin typeface="Visual Geez Unicode" pitchFamily="2" charset="0"/>
              </a:rPr>
              <a:t>አካላት ስትራቴጂውን </a:t>
            </a:r>
            <a:r>
              <a:rPr lang="en-US" sz="2800" smtClean="0">
                <a:latin typeface="Visual Geez Unicode" pitchFamily="2" charset="0"/>
              </a:rPr>
              <a:t>ተገንዝበውት</a:t>
            </a:r>
            <a:r>
              <a:rPr lang="es-ES" sz="2800" smtClean="0">
                <a:latin typeface="Visual Geez Unicode" pitchFamily="2" charset="0"/>
              </a:rPr>
              <a:t> </a:t>
            </a:r>
            <a:r>
              <a:rPr lang="es-ES" sz="2800" smtClean="0">
                <a:latin typeface="Ge'ez-1" pitchFamily="34" charset="0"/>
              </a:rPr>
              <a:t>¾°Kƒ }°Kƒ Y^†¨&lt; </a:t>
            </a:r>
            <a:r>
              <a:rPr lang="es-ES" sz="2800" smtClean="0">
                <a:latin typeface="Power Geez Unicode1" pitchFamily="2" charset="0"/>
              </a:rPr>
              <a:t>እ</a:t>
            </a:r>
            <a:r>
              <a:rPr lang="es-ES" sz="2800" smtClean="0">
                <a:latin typeface="Ge'ez-1" pitchFamily="34" charset="0"/>
              </a:rPr>
              <a:t>”Ç=ÁÅ`Ñ&lt;ƒ Te‰M </a:t>
            </a:r>
            <a:r>
              <a:rPr lang="es-ES" sz="2800" smtClean="0">
                <a:latin typeface="Visual Geez Unicode" pitchFamily="2" charset="0"/>
              </a:rPr>
              <a:t>ማለት ነው፣ 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s-ES" sz="2800" smtClean="0">
                <a:latin typeface="Visual Geez Unicode" pitchFamily="2" charset="0"/>
              </a:rPr>
              <a:t>ስትራቴጂ በየደረጃው ላሉ አካላት የሚወርደው በስትራቴጂያዊ ግቦች አማካይነት ነው፣ 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800" smtClean="0">
                <a:latin typeface="Visual Geez Unicode" pitchFamily="2" charset="0"/>
              </a:rPr>
              <a:t>መለኪያዎችን፣ ዒላማዎችንና ስትራቴጂያዊ እርምጃዎችን መሰረት ያደረገ </a:t>
            </a:r>
            <a:r>
              <a:rPr lang="en-US" sz="2800" smtClean="0">
                <a:latin typeface="Visual Geez Unicode" pitchFamily="2" charset="0"/>
              </a:rPr>
              <a:t>የስትራቴጂ የትግበራ እቅድ ማዘጋጀትና በየደረጃው እንዲተገበር ማስቻል ነው</a:t>
            </a:r>
            <a:r>
              <a:rPr lang="es-ES" sz="2800" smtClean="0">
                <a:latin typeface="Visual Geez Unicode" pitchFamily="2" charset="0"/>
              </a:rPr>
              <a:t>፣ </a:t>
            </a:r>
            <a:endParaRPr lang="en-US" sz="2800" smtClean="0">
              <a:latin typeface="Visual Geez Unicode" pitchFamily="2" charset="0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t"/>
            </a:pPr>
            <a:endParaRPr lang="es-ES" sz="2400" smtClean="0">
              <a:latin typeface="Power Geez Unicode1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145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" sz="3600" b="1" dirty="0" err="1" smtClean="0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ለግለሰብ</a:t>
            </a:r>
            <a:r>
              <a:rPr lang="es-ES" sz="3600" b="1" dirty="0" smtClean="0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s-ES" sz="3600" b="1" dirty="0" err="1" smtClean="0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ፈጻሚዎች</a:t>
            </a:r>
            <a:r>
              <a:rPr lang="es-ES" sz="3600" b="1" dirty="0" smtClean="0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s-ES" sz="3600" b="1" dirty="0" err="1" smtClean="0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ማውረድ</a:t>
            </a:r>
            <a:r>
              <a:rPr lang="es-ES" sz="3600" b="1" dirty="0" smtClean="0">
                <a:solidFill>
                  <a:srgbClr val="160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endParaRPr lang="en-US" sz="3600" b="1" dirty="0" smtClean="0">
              <a:solidFill>
                <a:srgbClr val="160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73825"/>
            <a:ext cx="758825" cy="247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fld id="{A9BA68B7-9BB8-40F2-9447-DB4B67CE0309}" type="slidenum">
              <a:rPr lang="en-US"/>
              <a:pPr/>
              <a:t>17</a:t>
            </a:fld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43050"/>
            <a:ext cx="8229600" cy="501015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err="1" smtClean="0">
                <a:latin typeface="Power Geez Unicode1" pitchFamily="2" charset="0"/>
              </a:rPr>
              <a:t>ለግለሰብ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ፈጻሚ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የሚዘጋጀው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ስትራቴጂክ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ዕቅድ</a:t>
            </a:r>
            <a:r>
              <a:rPr lang="en-US" sz="2400" dirty="0" smtClean="0">
                <a:latin typeface="Power Geez Unicode1" pitchFamily="2" charset="0"/>
              </a:rPr>
              <a:t> /</a:t>
            </a:r>
            <a:r>
              <a:rPr lang="en-US" sz="2400" dirty="0" err="1" smtClean="0">
                <a:latin typeface="Power Geez Unicode1" pitchFamily="2" charset="0"/>
              </a:rPr>
              <a:t>ስኮርካርድ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የሚከተሉትን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ሊያካትት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ይችላል</a:t>
            </a:r>
            <a:r>
              <a:rPr lang="en-US" sz="2400" dirty="0" smtClean="0">
                <a:latin typeface="Power Geez Unicode1" pitchFamily="2" charset="0"/>
              </a:rPr>
              <a:t>፡-</a:t>
            </a:r>
          </a:p>
          <a:p>
            <a:pPr algn="just" eaLnBrk="1" hangingPunct="1">
              <a:buClrTx/>
              <a:buFont typeface="Wingdings" pitchFamily="2" charset="2"/>
              <a:buChar char="Ø"/>
            </a:pPr>
            <a:r>
              <a:rPr lang="en-US" sz="2400" dirty="0" smtClean="0">
                <a:latin typeface="Power Geez Unicode1" pitchFamily="2" charset="0"/>
              </a:rPr>
              <a:t>የስራ </a:t>
            </a:r>
            <a:r>
              <a:rPr lang="en-US" sz="2400" dirty="0" err="1" smtClean="0">
                <a:latin typeface="Power Geez Unicode1" pitchFamily="2" charset="0"/>
              </a:rPr>
              <a:t>ክፍሉ</a:t>
            </a:r>
            <a:r>
              <a:rPr lang="en-US" sz="2400" dirty="0" smtClean="0">
                <a:latin typeface="Power Geez Unicode1" pitchFamily="2" charset="0"/>
              </a:rPr>
              <a:t>/</a:t>
            </a:r>
            <a:r>
              <a:rPr lang="en-US" sz="2400" dirty="0" err="1" smtClean="0">
                <a:latin typeface="Power Geez Unicode1" pitchFamily="2" charset="0"/>
              </a:rPr>
              <a:t>ቡድኑ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የቀረጻቸውን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ግቦች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ያሳካ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ዘንድ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ከግለሰቡ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የሚጠበቀውን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አስተዋጽኦ</a:t>
            </a:r>
            <a:r>
              <a:rPr lang="en-US" sz="2400" dirty="0" smtClean="0">
                <a:latin typeface="Power Geez Unicode1" pitchFamily="2" charset="0"/>
              </a:rPr>
              <a:t>፣</a:t>
            </a:r>
          </a:p>
          <a:p>
            <a:pPr algn="just" eaLnBrk="1" hangingPunct="1">
              <a:buClrTx/>
              <a:buFont typeface="Wingdings" pitchFamily="2" charset="2"/>
              <a:buChar char="Ø"/>
            </a:pPr>
            <a:r>
              <a:rPr lang="en-US" sz="2400" dirty="0" err="1" smtClean="0">
                <a:latin typeface="Power Geez Unicode1" pitchFamily="2" charset="0"/>
              </a:rPr>
              <a:t>በስራ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ክፍል</a:t>
            </a:r>
            <a:r>
              <a:rPr lang="en-US" sz="2400" dirty="0" smtClean="0">
                <a:latin typeface="Power Geez Unicode1" pitchFamily="2" charset="0"/>
              </a:rPr>
              <a:t>/</a:t>
            </a:r>
            <a:r>
              <a:rPr lang="en-US" sz="2400" dirty="0" err="1" smtClean="0">
                <a:latin typeface="Power Geez Unicode1" pitchFamily="2" charset="0"/>
              </a:rPr>
              <a:t>ሂደት</a:t>
            </a:r>
            <a:r>
              <a:rPr lang="en-US" sz="2400" dirty="0" smtClean="0">
                <a:latin typeface="Power Geez Unicode1" pitchFamily="2" charset="0"/>
              </a:rPr>
              <a:t>/</a:t>
            </a:r>
            <a:r>
              <a:rPr lang="en-US" sz="2400" dirty="0" err="1" smtClean="0">
                <a:latin typeface="Power Geez Unicode1" pitchFamily="2" charset="0"/>
              </a:rPr>
              <a:t>ቡድን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ወይም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በተቋም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ደረጃ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የተቀመጡ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ስትራቴጂያዊ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እርምጃዎች</a:t>
            </a:r>
            <a:r>
              <a:rPr lang="en-US" sz="2400" dirty="0" smtClean="0">
                <a:latin typeface="Power Geez Unicode1" pitchFamily="2" charset="0"/>
              </a:rPr>
              <a:t> (</a:t>
            </a:r>
            <a:r>
              <a:rPr lang="en-US" sz="2400" dirty="0" err="1" smtClean="0">
                <a:latin typeface="Power Geez Unicode1" pitchFamily="2" charset="0"/>
              </a:rPr>
              <a:t>ልዩ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ፕሮጀክቶች</a:t>
            </a:r>
            <a:r>
              <a:rPr lang="en-US" sz="2400" dirty="0" smtClean="0">
                <a:latin typeface="Power Geez Unicode1" pitchFamily="2" charset="0"/>
              </a:rPr>
              <a:t>) </a:t>
            </a:r>
            <a:r>
              <a:rPr lang="en-US" sz="2400" dirty="0" err="1" smtClean="0">
                <a:latin typeface="Power Geez Unicode1" pitchFamily="2" charset="0"/>
              </a:rPr>
              <a:t>እንዲፈጸሙ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ለግለሰቡ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ሊሰጥ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የሚችለውን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ሃላፊነት</a:t>
            </a:r>
            <a:r>
              <a:rPr lang="en-US" sz="2400" dirty="0" smtClean="0">
                <a:latin typeface="Power Geez Unicode1" pitchFamily="2" charset="0"/>
              </a:rPr>
              <a:t>፣</a:t>
            </a:r>
          </a:p>
          <a:p>
            <a:pPr algn="just" eaLnBrk="1" hangingPunct="1">
              <a:buClrTx/>
              <a:buFont typeface="Wingdings" pitchFamily="2" charset="2"/>
              <a:buChar char="Ø"/>
            </a:pPr>
            <a:r>
              <a:rPr lang="en-US" sz="2400" dirty="0" err="1" smtClean="0">
                <a:latin typeface="Power Geez Unicode1" pitchFamily="2" charset="0"/>
              </a:rPr>
              <a:t>የግለሰቡን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አቅም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ለማሳደግ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ከግለሰቡ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ከራሱ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የሚጠበቁ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የአቅም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ግንባታ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ስራዎች</a:t>
            </a:r>
            <a:r>
              <a:rPr lang="en-US" sz="2400" dirty="0" smtClean="0"/>
              <a:t> (Personal Development Plan)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61Osld40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73825"/>
            <a:ext cx="758825" cy="247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fld id="{46EED919-CA81-4BE1-ADC2-74316A9B6922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43950" cy="800100"/>
          </a:xfrm>
        </p:spPr>
        <p:txBody>
          <a:bodyPr rtlCol="0"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fr-FR" sz="3200" b="1" dirty="0" smtClean="0">
                <a:solidFill>
                  <a:srgbClr val="160848"/>
                </a:solidFill>
                <a:latin typeface="Visual Geez Unicode" pitchFamily="2" charset="0"/>
              </a:rPr>
              <a:t>ደረ</a:t>
            </a:r>
            <a:r>
              <a:rPr lang="fr-FR" sz="3200" b="1" dirty="0" smtClean="0">
                <a:solidFill>
                  <a:srgbClr val="160848"/>
                </a:solidFill>
                <a:latin typeface="VG2000 Main" pitchFamily="34" charset="0"/>
              </a:rPr>
              <a:t>© </a:t>
            </a:r>
            <a:r>
              <a:rPr lang="fr-FR" sz="3200" b="1" dirty="0" smtClean="0">
                <a:solidFill>
                  <a:srgbClr val="160848"/>
                </a:solidFill>
                <a:latin typeface="Visual Geez Unicode" pitchFamily="2" charset="0"/>
              </a:rPr>
              <a:t>ዘ</a:t>
            </a:r>
            <a:r>
              <a:rPr lang="fr-FR" sz="3200" b="1" dirty="0" smtClean="0">
                <a:solidFill>
                  <a:srgbClr val="160848"/>
                </a:solidFill>
                <a:latin typeface="VG2000 Main" pitchFamily="34" charset="0"/>
              </a:rPr>
              <a:t>«Ÿ” </a:t>
            </a:r>
            <a:r>
              <a:rPr lang="fr-FR" sz="3200" b="1" dirty="0" smtClean="0">
                <a:solidFill>
                  <a:srgbClr val="160848"/>
                </a:solidFill>
                <a:latin typeface="Visual Geez Unicode" pitchFamily="2" charset="0"/>
              </a:rPr>
              <a:t>የባላንስድ ስኮርካርድ የአፈፃፀም</a:t>
            </a:r>
            <a:r>
              <a:rPr lang="fr-FR" sz="3200" b="1" dirty="0" smtClean="0">
                <a:solidFill>
                  <a:srgbClr val="160848"/>
                </a:solidFill>
                <a:latin typeface="VG2000 Main" pitchFamily="34" charset="0"/>
              </a:rPr>
              <a:t> KTTLÂ </a:t>
            </a:r>
            <a:r>
              <a:rPr lang="fr-FR" sz="3200" b="1" dirty="0" err="1" smtClean="0">
                <a:solidFill>
                  <a:srgbClr val="160848"/>
                </a:solidFill>
                <a:latin typeface="VG2000 Main" pitchFamily="34" charset="0"/>
              </a:rPr>
              <a:t>GMg</a:t>
            </a:r>
            <a:r>
              <a:rPr lang="fr-FR" sz="3200" b="1" dirty="0" smtClean="0">
                <a:solidFill>
                  <a:srgbClr val="160848"/>
                </a:solidFill>
                <a:latin typeface="VG2000 Main" pitchFamily="34" charset="0"/>
              </a:rPr>
              <a:t>¥</a:t>
            </a:r>
            <a:endParaRPr lang="en-US" sz="2800" b="1" dirty="0">
              <a:solidFill>
                <a:srgbClr val="160848"/>
              </a:solidFill>
              <a:latin typeface="Power Geez Unicode1" pitchFamily="2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73825"/>
            <a:ext cx="758825" cy="247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fld id="{68CE0795-C2B6-4D2F-9D15-399245F2A8E6}" type="slidenum">
              <a:rPr lang="en-US"/>
              <a:pPr/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rmAutofit/>
          </a:bodyPr>
          <a:lstStyle/>
          <a:p>
            <a:pPr marL="365760" indent="-256032" algn="just">
              <a:buFont typeface="Monotype Sorts" pitchFamily="2" charset="2"/>
              <a:buNone/>
              <a:defRPr/>
            </a:pPr>
            <a:r>
              <a:rPr lang="fr-FR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Power Geez Unicode1" pitchFamily="2" charset="0"/>
              </a:rPr>
              <a:t>በደረጃ ዘጠኝ የሚከናወኑ ዋና ዋና ተግባራት</a:t>
            </a:r>
            <a:endParaRPr lang="en-US" sz="2400" dirty="0" smtClean="0">
              <a:latin typeface="Power Geez Unicode1" pitchFamily="2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fr-FR" sz="2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Power Geez Unicode1" pitchFamily="2" charset="0"/>
              </a:rPr>
              <a:t>የግምገማን ምንነት፣ አስፈላጊነትና ዓይነቶችን መረዳት</a:t>
            </a:r>
            <a:endParaRPr lang="en-US" sz="2800" dirty="0" smtClean="0">
              <a:latin typeface="Power Geez Unicode1" pitchFamily="2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fr-FR" sz="2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Power Geez Unicode1" pitchFamily="2" charset="0"/>
              </a:rPr>
              <a:t>የግምገማ ዕቅድ ማዘጋጀት</a:t>
            </a:r>
            <a:endParaRPr lang="en-US" sz="2800" dirty="0" smtClean="0">
              <a:latin typeface="Power Geez Unicode1" pitchFamily="2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fr-FR" sz="2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Power Geez Unicode1" pitchFamily="2" charset="0"/>
              </a:rPr>
              <a:t>የተቀመጠን ዕቅድ ከክንውን ጋር በማነጻጸር መገምገም</a:t>
            </a:r>
            <a:endParaRPr lang="en-US" sz="2800" dirty="0" smtClean="0">
              <a:latin typeface="Power Geez Unicode1" pitchFamily="2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fr-FR" sz="2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Power Geez Unicode1" pitchFamily="2" charset="0"/>
              </a:rPr>
              <a:t>አስፈላጊ የሆኑ የማስተካከያ እርምጃዎችን መውሰድና የሥርዓቱን ሚዛናዊነት መጠበቅ</a:t>
            </a:r>
            <a:endParaRPr lang="en-US" sz="2800" dirty="0" smtClean="0">
              <a:latin typeface="Power Geez Unicode1" pitchFamily="2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am-ET" sz="2400" dirty="0" smtClean="0">
                <a:hlinkClick r:id="rId2" action="ppaction://hlinkfile"/>
              </a:rPr>
              <a:t>ደረጃ 9.</a:t>
            </a:r>
            <a:r>
              <a:rPr lang="en-US" sz="2400" dirty="0" err="1" smtClean="0">
                <a:hlinkClick r:id="rId2" action="ppaction://hlinkfile"/>
              </a:rPr>
              <a:t>docx</a:t>
            </a: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hlinkClick r:id="rId3" action="ppaction://hlinkfile"/>
              </a:rPr>
              <a:t>MSE BSC 2008  final.xlsx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 cstate="print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anchor="b"/>
          <a:lstStyle/>
          <a:p>
            <a:pPr>
              <a:defRPr/>
            </a:pPr>
            <a:fld id="{E5AB4500-D5B2-43FE-A944-D290FF0CA471}" type="slidenum"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pPr>
                <a:defRPr/>
              </a:pPr>
              <a:t>2</a:t>
            </a:fld>
            <a:endParaRPr lang="en-US" sz="120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33400" y="463800"/>
            <a:ext cx="8001000" cy="748800"/>
          </a:xfrm>
          <a:custGeom>
            <a:avLst/>
            <a:gdLst>
              <a:gd name="connsiteX0" fmla="*/ 0 w 6934200"/>
              <a:gd name="connsiteY0" fmla="*/ 124803 h 748800"/>
              <a:gd name="connsiteX1" fmla="*/ 36554 w 6934200"/>
              <a:gd name="connsiteY1" fmla="*/ 36554 h 748800"/>
              <a:gd name="connsiteX2" fmla="*/ 124803 w 6934200"/>
              <a:gd name="connsiteY2" fmla="*/ 0 h 748800"/>
              <a:gd name="connsiteX3" fmla="*/ 6809397 w 6934200"/>
              <a:gd name="connsiteY3" fmla="*/ 0 h 748800"/>
              <a:gd name="connsiteX4" fmla="*/ 6897646 w 6934200"/>
              <a:gd name="connsiteY4" fmla="*/ 36554 h 748800"/>
              <a:gd name="connsiteX5" fmla="*/ 6934200 w 6934200"/>
              <a:gd name="connsiteY5" fmla="*/ 124803 h 748800"/>
              <a:gd name="connsiteX6" fmla="*/ 6934200 w 6934200"/>
              <a:gd name="connsiteY6" fmla="*/ 623997 h 748800"/>
              <a:gd name="connsiteX7" fmla="*/ 6897646 w 6934200"/>
              <a:gd name="connsiteY7" fmla="*/ 712246 h 748800"/>
              <a:gd name="connsiteX8" fmla="*/ 6809397 w 6934200"/>
              <a:gd name="connsiteY8" fmla="*/ 748800 h 748800"/>
              <a:gd name="connsiteX9" fmla="*/ 124803 w 6934200"/>
              <a:gd name="connsiteY9" fmla="*/ 748800 h 748800"/>
              <a:gd name="connsiteX10" fmla="*/ 36554 w 6934200"/>
              <a:gd name="connsiteY10" fmla="*/ 712246 h 748800"/>
              <a:gd name="connsiteX11" fmla="*/ 0 w 6934200"/>
              <a:gd name="connsiteY11" fmla="*/ 623997 h 748800"/>
              <a:gd name="connsiteX12" fmla="*/ 0 w 6934200"/>
              <a:gd name="connsiteY12" fmla="*/ 124803 h 74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34200" h="748800">
                <a:moveTo>
                  <a:pt x="0" y="124803"/>
                </a:moveTo>
                <a:cubicBezTo>
                  <a:pt x="0" y="91703"/>
                  <a:pt x="13149" y="59959"/>
                  <a:pt x="36554" y="36554"/>
                </a:cubicBezTo>
                <a:cubicBezTo>
                  <a:pt x="59959" y="13149"/>
                  <a:pt x="91703" y="0"/>
                  <a:pt x="124803" y="0"/>
                </a:cubicBezTo>
                <a:lnTo>
                  <a:pt x="6809397" y="0"/>
                </a:lnTo>
                <a:cubicBezTo>
                  <a:pt x="6842497" y="0"/>
                  <a:pt x="6874241" y="13149"/>
                  <a:pt x="6897646" y="36554"/>
                </a:cubicBezTo>
                <a:cubicBezTo>
                  <a:pt x="6921051" y="59959"/>
                  <a:pt x="6934200" y="91703"/>
                  <a:pt x="6934200" y="124803"/>
                </a:cubicBezTo>
                <a:lnTo>
                  <a:pt x="6934200" y="623997"/>
                </a:lnTo>
                <a:cubicBezTo>
                  <a:pt x="6934200" y="657097"/>
                  <a:pt x="6921051" y="688841"/>
                  <a:pt x="6897646" y="712246"/>
                </a:cubicBezTo>
                <a:cubicBezTo>
                  <a:pt x="6874241" y="735651"/>
                  <a:pt x="6842497" y="748800"/>
                  <a:pt x="6809397" y="748800"/>
                </a:cubicBezTo>
                <a:lnTo>
                  <a:pt x="124803" y="748800"/>
                </a:lnTo>
                <a:cubicBezTo>
                  <a:pt x="91703" y="748800"/>
                  <a:pt x="59959" y="735651"/>
                  <a:pt x="36554" y="712246"/>
                </a:cubicBezTo>
                <a:cubicBezTo>
                  <a:pt x="13149" y="688841"/>
                  <a:pt x="0" y="657097"/>
                  <a:pt x="0" y="623997"/>
                </a:cubicBezTo>
                <a:lnTo>
                  <a:pt x="0" y="124803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FF00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8473" tIns="158473" rIns="158473" bIns="158473" numCol="1" spcCol="1270" anchor="ctr" anchorCtr="0">
            <a:noAutofit/>
          </a:bodyPr>
          <a:lstStyle/>
          <a:p>
            <a:pPr lvl="0" algn="l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i="0" kern="1200" dirty="0" smtClean="0"/>
              <a:t>               </a:t>
            </a:r>
            <a:r>
              <a:rPr lang="en-US" sz="3600" b="1" i="0" kern="1200" dirty="0" err="1" smtClean="0"/>
              <a:t>የስልጠናው</a:t>
            </a:r>
            <a:r>
              <a:rPr lang="en-US" sz="3600" b="1" i="0" kern="1200" dirty="0" smtClean="0"/>
              <a:t> </a:t>
            </a:r>
            <a:r>
              <a:rPr lang="en-US" sz="3600" b="1" i="0" kern="1200" dirty="0" err="1" smtClean="0"/>
              <a:t>ዓላማ</a:t>
            </a:r>
            <a:endParaRPr lang="en-US" sz="3600" b="1" i="0" kern="1200" dirty="0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828800"/>
            <a:ext cx="8001000" cy="2743200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anchor="ctr"/>
          <a:lstStyle/>
          <a:p>
            <a:pPr>
              <a:buNone/>
              <a:defRPr/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B050"/>
                </a:outerShdw>
              </a:effectLst>
              <a:latin typeface="Visual Geez Unicode" pitchFamily="2" charset="0"/>
            </a:endParaRPr>
          </a:p>
          <a:p>
            <a:pPr algn="just">
              <a:buClr>
                <a:schemeClr val="accent5">
                  <a:lumMod val="10000"/>
                </a:schemeClr>
              </a:buClr>
              <a:defRPr/>
            </a:pPr>
            <a:r>
              <a:rPr lang="en-US" sz="2800" i="0" dirty="0" err="1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የBSC</a:t>
            </a:r>
            <a:r>
              <a:rPr lang="en-US" sz="2800" i="0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2800" i="0" dirty="0" err="1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ምንነት</a:t>
            </a:r>
            <a:r>
              <a:rPr lang="en-US" sz="2800" i="0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፣ </a:t>
            </a:r>
            <a:r>
              <a:rPr lang="en-US" sz="2800" i="0" dirty="0" err="1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አዘገጃጀትና</a:t>
            </a:r>
            <a:r>
              <a:rPr lang="en-US" sz="2800" i="0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2800" i="0" dirty="0" err="1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አተገባበር</a:t>
            </a:r>
            <a:r>
              <a:rPr lang="en-US" sz="2800" i="0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2800" i="0" dirty="0" err="1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ላይ</a:t>
            </a:r>
            <a:r>
              <a:rPr lang="en-US" sz="2800" i="0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2800" i="0" dirty="0" err="1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የተሳታፊዎች</a:t>
            </a:r>
            <a:r>
              <a:rPr lang="en-US" sz="2800" i="0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2800" i="0" dirty="0" err="1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ግንዛቤ</a:t>
            </a:r>
            <a:r>
              <a:rPr lang="en-US" sz="2800" i="0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2800" i="0" dirty="0" err="1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በማስፋት</a:t>
            </a:r>
            <a:r>
              <a:rPr lang="en-US" sz="2800" i="0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2800" i="0" dirty="0" err="1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በተዋረድ</a:t>
            </a:r>
            <a:r>
              <a:rPr lang="en-US" sz="2800" i="0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፣ የ2ኛው </a:t>
            </a:r>
            <a:r>
              <a:rPr lang="en-US" sz="2800" i="0" dirty="0" err="1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የዕድገትና</a:t>
            </a:r>
            <a:r>
              <a:rPr lang="en-US" sz="2800" i="0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ትራንስፎርሜሽን</a:t>
            </a:r>
            <a:r>
              <a:rPr lang="en-US" sz="2800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ዕቅድ</a:t>
            </a:r>
            <a:r>
              <a:rPr lang="en-US" sz="2800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ከማዕከል</a:t>
            </a:r>
            <a:r>
              <a:rPr lang="en-US" sz="2800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እስከ</a:t>
            </a:r>
            <a:r>
              <a:rPr lang="en-US" sz="2800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ወረዳ</a:t>
            </a:r>
            <a:r>
              <a:rPr lang="en-US" sz="2800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2800" i="0" dirty="0" err="1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ተናባቢነቱን</a:t>
            </a:r>
            <a:r>
              <a:rPr lang="en-US" sz="2800" i="0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2800" i="0" dirty="0" err="1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የጠበቀ</a:t>
            </a:r>
            <a:r>
              <a:rPr lang="en-US" sz="2800" i="0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ስኮርካርድ</a:t>
            </a:r>
            <a:r>
              <a:rPr lang="en-US" sz="2800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እንዲያዘጋጅ</a:t>
            </a:r>
            <a:r>
              <a:rPr lang="en-US" sz="2800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ማድረግ</a:t>
            </a:r>
            <a:r>
              <a:rPr lang="en-US" sz="2800" i="0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256505"/>
            <a:ext cx="8458200" cy="732508"/>
          </a:xfrm>
          <a:solidFill>
            <a:schemeClr val="bg2"/>
          </a:solidFill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3200" dirty="0">
                <a:solidFill>
                  <a:srgbClr val="002060"/>
                </a:solidFill>
              </a:rPr>
              <a:t>F</a:t>
            </a:r>
            <a:r>
              <a:rPr lang="en-US" sz="3200" dirty="0" smtClean="0">
                <a:solidFill>
                  <a:srgbClr val="002060"/>
                </a:solidFill>
              </a:rPr>
              <a:t>our </a:t>
            </a:r>
            <a:r>
              <a:rPr lang="en-US" sz="3200" dirty="0" smtClean="0">
                <a:solidFill>
                  <a:srgbClr val="002060"/>
                </a:solidFill>
              </a:rPr>
              <a:t>barriers to implementing strategy 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73825"/>
            <a:ext cx="758825" cy="247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fld id="{55DE2572-164A-48D1-93FE-C2832F51F647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257300"/>
            <a:ext cx="8915400" cy="5029200"/>
            <a:chOff x="1980" y="4298"/>
            <a:chExt cx="8820" cy="5940"/>
          </a:xfrm>
        </p:grpSpPr>
        <p:sp>
          <p:nvSpPr>
            <p:cNvPr id="44037" name="Oval 3"/>
            <p:cNvSpPr>
              <a:spLocks noChangeArrowheads="1"/>
            </p:cNvSpPr>
            <p:nvPr/>
          </p:nvSpPr>
          <p:spPr bwMode="auto">
            <a:xfrm>
              <a:off x="4320" y="4298"/>
              <a:ext cx="3780" cy="144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800" b="1" dirty="0"/>
                <a:t>Only </a:t>
              </a:r>
              <a:r>
                <a:rPr lang="en-US" sz="1800" b="1" dirty="0" smtClean="0"/>
                <a:t>10% </a:t>
              </a:r>
              <a:r>
                <a:rPr lang="en-US" sz="1800" b="1" dirty="0"/>
                <a:t>of organizations execute strategy</a:t>
              </a:r>
              <a:endParaRPr lang="en-US" sz="1800" dirty="0"/>
            </a:p>
          </p:txBody>
        </p:sp>
        <p:sp>
          <p:nvSpPr>
            <p:cNvPr id="44038" name="Rectangle 4"/>
            <p:cNvSpPr>
              <a:spLocks noChangeArrowheads="1"/>
            </p:cNvSpPr>
            <p:nvPr/>
          </p:nvSpPr>
          <p:spPr bwMode="auto">
            <a:xfrm>
              <a:off x="4140" y="7493"/>
              <a:ext cx="1980" cy="274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700" b="1" dirty="0"/>
                <a:t>People Barrier</a:t>
              </a:r>
            </a:p>
            <a:p>
              <a:endParaRPr lang="en-US" sz="1700" b="1" dirty="0"/>
            </a:p>
            <a:p>
              <a:r>
                <a:rPr lang="en-US" sz="1700" b="1" i="1" dirty="0"/>
                <a:t>Only 25% of managers have incentives linked to strategy</a:t>
              </a:r>
              <a:endParaRPr lang="en-US" sz="1700" b="1" dirty="0"/>
            </a:p>
          </p:txBody>
        </p:sp>
        <p:sp>
          <p:nvSpPr>
            <p:cNvPr id="44039" name="Rectangle 5"/>
            <p:cNvSpPr>
              <a:spLocks noChangeArrowheads="1"/>
            </p:cNvSpPr>
            <p:nvPr/>
          </p:nvSpPr>
          <p:spPr bwMode="auto">
            <a:xfrm>
              <a:off x="1980" y="7583"/>
              <a:ext cx="1980" cy="2655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700" b="1" dirty="0"/>
                <a:t>Vision Barrier</a:t>
              </a:r>
            </a:p>
            <a:p>
              <a:endParaRPr lang="en-US" sz="1700" b="1" dirty="0"/>
            </a:p>
            <a:p>
              <a:r>
                <a:rPr lang="en-US" sz="1700" b="1" i="1" dirty="0"/>
                <a:t>Only 5% of the work force understands the strategy</a:t>
              </a:r>
              <a:endParaRPr lang="en-US" sz="1700" b="1" dirty="0"/>
            </a:p>
          </p:txBody>
        </p:sp>
        <p:sp>
          <p:nvSpPr>
            <p:cNvPr id="44040" name="Rectangle 6"/>
            <p:cNvSpPr>
              <a:spLocks noChangeArrowheads="1"/>
            </p:cNvSpPr>
            <p:nvPr/>
          </p:nvSpPr>
          <p:spPr bwMode="auto">
            <a:xfrm>
              <a:off x="6300" y="7493"/>
              <a:ext cx="2160" cy="2745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700" b="1" dirty="0"/>
                <a:t>Management Barrier</a:t>
              </a:r>
            </a:p>
            <a:p>
              <a:pPr algn="ctr"/>
              <a:endParaRPr lang="en-US" sz="800" b="1" dirty="0"/>
            </a:p>
            <a:p>
              <a:r>
                <a:rPr lang="en-US" sz="1700" b="1" i="1" dirty="0"/>
                <a:t>85% of executive teams spend less than 1 hour per month</a:t>
              </a:r>
              <a:r>
                <a:rPr lang="en-US" sz="1700" b="1" dirty="0"/>
                <a:t> discussing strategy</a:t>
              </a:r>
            </a:p>
          </p:txBody>
        </p:sp>
        <p:sp>
          <p:nvSpPr>
            <p:cNvPr id="44041" name="Rectangle 7"/>
            <p:cNvSpPr>
              <a:spLocks noChangeArrowheads="1"/>
            </p:cNvSpPr>
            <p:nvPr/>
          </p:nvSpPr>
          <p:spPr bwMode="auto">
            <a:xfrm>
              <a:off x="8640" y="7493"/>
              <a:ext cx="2160" cy="2745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700" b="1" dirty="0"/>
                <a:t>Resource Barrier</a:t>
              </a:r>
            </a:p>
            <a:p>
              <a:pPr algn="ctr"/>
              <a:endParaRPr lang="en-US" sz="1700" b="1" i="1" dirty="0"/>
            </a:p>
            <a:p>
              <a:pPr algn="ctr"/>
              <a:endParaRPr lang="en-US" sz="1700" b="1" i="1" dirty="0"/>
            </a:p>
            <a:p>
              <a:pPr algn="ctr"/>
              <a:r>
                <a:rPr lang="en-US" sz="1700" b="1" i="1" dirty="0"/>
                <a:t>60%  of organizations do not link budgets to strategy</a:t>
              </a:r>
              <a:endParaRPr lang="en-US" sz="1700" b="1" dirty="0"/>
            </a:p>
          </p:txBody>
        </p:sp>
        <p:sp>
          <p:nvSpPr>
            <p:cNvPr id="44042" name="Line 8"/>
            <p:cNvSpPr>
              <a:spLocks noChangeShapeType="1"/>
            </p:cNvSpPr>
            <p:nvPr/>
          </p:nvSpPr>
          <p:spPr bwMode="auto">
            <a:xfrm>
              <a:off x="1980" y="8618"/>
              <a:ext cx="19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3" name="Line 9"/>
            <p:cNvSpPr>
              <a:spLocks noChangeShapeType="1"/>
            </p:cNvSpPr>
            <p:nvPr/>
          </p:nvSpPr>
          <p:spPr bwMode="auto">
            <a:xfrm>
              <a:off x="4140" y="8618"/>
              <a:ext cx="19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4" name="Line 10"/>
            <p:cNvSpPr>
              <a:spLocks noChangeShapeType="1"/>
            </p:cNvSpPr>
            <p:nvPr/>
          </p:nvSpPr>
          <p:spPr bwMode="auto">
            <a:xfrm>
              <a:off x="6300" y="8640"/>
              <a:ext cx="2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5" name="Line 11"/>
            <p:cNvSpPr>
              <a:spLocks noChangeShapeType="1"/>
            </p:cNvSpPr>
            <p:nvPr/>
          </p:nvSpPr>
          <p:spPr bwMode="auto">
            <a:xfrm>
              <a:off x="8640" y="8640"/>
              <a:ext cx="2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6" name="Line 12"/>
            <p:cNvSpPr>
              <a:spLocks noChangeShapeType="1"/>
            </p:cNvSpPr>
            <p:nvPr/>
          </p:nvSpPr>
          <p:spPr bwMode="auto">
            <a:xfrm flipH="1">
              <a:off x="3488" y="5580"/>
              <a:ext cx="1552" cy="200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7" name="Line 13"/>
            <p:cNvSpPr>
              <a:spLocks noChangeShapeType="1"/>
            </p:cNvSpPr>
            <p:nvPr/>
          </p:nvSpPr>
          <p:spPr bwMode="auto">
            <a:xfrm flipH="1">
              <a:off x="5448" y="5760"/>
              <a:ext cx="132" cy="173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8" name="Line 14"/>
            <p:cNvSpPr>
              <a:spLocks noChangeShapeType="1"/>
            </p:cNvSpPr>
            <p:nvPr/>
          </p:nvSpPr>
          <p:spPr bwMode="auto">
            <a:xfrm>
              <a:off x="6654" y="5693"/>
              <a:ext cx="603" cy="18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9" name="Line 15"/>
            <p:cNvSpPr>
              <a:spLocks noChangeShapeType="1"/>
            </p:cNvSpPr>
            <p:nvPr/>
          </p:nvSpPr>
          <p:spPr bwMode="auto">
            <a:xfrm>
              <a:off x="7560" y="5400"/>
              <a:ext cx="1657" cy="209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0" name="Rectangle 16"/>
            <p:cNvSpPr>
              <a:spLocks noChangeArrowheads="1"/>
            </p:cNvSpPr>
            <p:nvPr/>
          </p:nvSpPr>
          <p:spPr bwMode="auto">
            <a:xfrm>
              <a:off x="2520" y="6233"/>
              <a:ext cx="7740" cy="72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dirty="0"/>
                <a:t>Barriers to strategy execution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92251092"/>
              </p:ext>
            </p:extLst>
          </p:nvPr>
        </p:nvGraphicFramePr>
        <p:xfrm>
          <a:off x="152400" y="685800"/>
          <a:ext cx="88392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" y="2362200"/>
            <a:ext cx="8839200" cy="4191000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en-US" sz="400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endParaRPr lang="en-US" sz="400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endParaRPr lang="en-US" sz="400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endParaRPr lang="en-US" sz="6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365760" indent="-256032" algn="just">
              <a:lnSpc>
                <a:spcPct val="170000"/>
              </a:lnSpc>
              <a:buAutoNum type="arabicPeriod"/>
              <a:defRPr/>
            </a:pP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በተቋማችን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ውስጥ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BPR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እና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BSC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ስንተገብር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አንዲመጣ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የሚጠበቀው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ውጤት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ምን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ነበር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?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ከተተገበሩ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በኋላ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በተግባራቶቻችን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ላይ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በ BPR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አማካኝነት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ምን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ውጤት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መሻሻል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/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መጣ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?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በBSC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አማካኝነት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ምን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ውጤት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መሻሻል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/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መጣ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?</a:t>
            </a:r>
          </a:p>
          <a:p>
            <a:pPr marL="365760" indent="-256032" algn="just">
              <a:lnSpc>
                <a:spcPct val="170000"/>
              </a:lnSpc>
              <a:buAutoNum type="arabicPeriod"/>
              <a:defRPr/>
            </a:pP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በተቋማችሁ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/ በ ጽ/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ቤታችሁ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/ BPR 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እና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BSC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ቅንጀታዊ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ትግበራ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በምን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ሁኔታ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ላይ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ይገኛል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ብላችሁ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ትገምታለችሁ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?</a:t>
            </a:r>
          </a:p>
          <a:p>
            <a:pPr marL="365760" indent="-256032" algn="just">
              <a:lnSpc>
                <a:spcPct val="170000"/>
              </a:lnSpc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BPR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እና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BSC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በቅንጅት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ለመተግበር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በሚደረገው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ሂደት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ውስጥ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ያጋጠሙ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ችግሮች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ምንድን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ናቸው</a:t>
            </a:r>
            <a:endParaRPr lang="en-US" dirty="0" smtClean="0">
              <a:solidFill>
                <a:schemeClr val="tx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  <a:p>
            <a:pPr marL="365760" lvl="0" indent="-256032" algn="just">
              <a:lnSpc>
                <a:spcPct val="170000"/>
              </a:lnSpc>
              <a:buFont typeface="Wingdings 2"/>
              <a:buAutoNum type="arabicPeriod"/>
              <a:defRPr/>
            </a:pP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በተቋማችን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ምዛናው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የስራ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አፈፃፀም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ውጠየት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ምዘና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(BSC)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በምን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ደረጃ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ይገኛል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?</a:t>
            </a:r>
          </a:p>
          <a:p>
            <a:pPr marL="514350" indent="-514350" algn="l">
              <a:buAutoNum type="arabicPeriod"/>
            </a:pPr>
            <a:endParaRPr lang="en-US" sz="7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l"/>
            <a:endParaRPr lang="en-US" sz="7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en-US" sz="4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2439650"/>
            <a:ext cx="71481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 smtClean="0"/>
              <a:t> </a:t>
            </a:r>
            <a:endParaRPr lang="en-US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Thanks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22300440"/>
              </p:ext>
            </p:extLst>
          </p:nvPr>
        </p:nvGraphicFramePr>
        <p:xfrm>
          <a:off x="171450" y="171450"/>
          <a:ext cx="8515350" cy="742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73825"/>
            <a:ext cx="758825" cy="247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fld id="{E75EF3CB-F372-42AD-A5B4-9A37E967B1E2}" type="slidenum">
              <a:rPr lang="en-US"/>
              <a:pPr/>
              <a:t>3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21355834"/>
              </p:ext>
            </p:extLst>
          </p:nvPr>
        </p:nvGraphicFramePr>
        <p:xfrm>
          <a:off x="182880" y="1524001"/>
          <a:ext cx="8595360" cy="504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01752" y="228600"/>
          <a:ext cx="8534400" cy="758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5029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ClrTx/>
              <a:buNone/>
            </a:pPr>
            <a:r>
              <a:rPr lang="en-US" sz="2000" b="1" dirty="0" smtClean="0">
                <a:solidFill>
                  <a:srgbClr val="090822"/>
                </a:solidFill>
                <a:latin typeface="Nyala" pitchFamily="2" charset="0"/>
              </a:rPr>
              <a:t>1.1   የ</a:t>
            </a:r>
            <a:r>
              <a:rPr lang="pl-PL" sz="2000" b="1" dirty="0" smtClean="0">
                <a:solidFill>
                  <a:srgbClr val="090822"/>
                </a:solidFill>
                <a:latin typeface="Nyala" pitchFamily="2" charset="0"/>
              </a:rPr>
              <a:t>ባላንስድ ስኮር ካርድ /BSC/ </a:t>
            </a:r>
            <a:r>
              <a:rPr lang="en-US" sz="2000" b="1" dirty="0" err="1" smtClean="0">
                <a:solidFill>
                  <a:srgbClr val="090822"/>
                </a:solidFill>
                <a:latin typeface="Nyala" pitchFamily="2" charset="0"/>
              </a:rPr>
              <a:t>ምንነት</a:t>
            </a:r>
            <a:r>
              <a:rPr lang="en-US" sz="2000" b="1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000" b="1" dirty="0" err="1" smtClean="0">
                <a:solidFill>
                  <a:srgbClr val="090822"/>
                </a:solidFill>
                <a:latin typeface="Nyala" pitchFamily="2" charset="0"/>
              </a:rPr>
              <a:t>እና</a:t>
            </a:r>
            <a:r>
              <a:rPr lang="en-US" sz="2000" b="1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000" b="1" dirty="0" err="1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ሚዛናዊ</a:t>
            </a:r>
            <a:r>
              <a:rPr lang="en-US" sz="2000" b="1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2000" b="1" dirty="0" err="1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ያሰኙት</a:t>
            </a:r>
            <a:r>
              <a:rPr lang="en-US" sz="2000" b="1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2000" b="1" dirty="0" err="1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ጉዳዮች</a:t>
            </a:r>
            <a:endParaRPr lang="en-US" sz="2000" b="1" dirty="0" smtClean="0">
              <a:solidFill>
                <a:srgbClr val="0908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  <a:p>
            <a:pPr marL="457200" indent="-457200">
              <a:lnSpc>
                <a:spcPct val="120000"/>
              </a:lnSpc>
              <a:buClrTx/>
              <a:buNone/>
            </a:pPr>
            <a:r>
              <a:rPr lang="en-US" sz="2000" b="1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	</a:t>
            </a:r>
            <a:r>
              <a:rPr lang="en-US" sz="2000" b="1" dirty="0" err="1" smtClean="0">
                <a:solidFill>
                  <a:srgbClr val="6E0043"/>
                </a:solidFill>
                <a:latin typeface="Nyala" pitchFamily="2" charset="0"/>
              </a:rPr>
              <a:t>ምንነት</a:t>
            </a:r>
            <a:endParaRPr lang="en-US" sz="2000" b="1" dirty="0" smtClean="0">
              <a:solidFill>
                <a:srgbClr val="6E0043"/>
              </a:solidFill>
              <a:latin typeface="Nyala" pitchFamily="2" charset="0"/>
            </a:endParaRPr>
          </a:p>
          <a:p>
            <a:pPr algn="just">
              <a:lnSpc>
                <a:spcPct val="120000"/>
              </a:lnSpc>
              <a:buClrTx/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“</a:t>
            </a:r>
            <a:r>
              <a:rPr lang="en-US" sz="2000" dirty="0" err="1" smtClean="0">
                <a:solidFill>
                  <a:srgbClr val="090822"/>
                </a:solidFill>
                <a:latin typeface="Nyala" pitchFamily="2" charset="0"/>
              </a:rPr>
              <a:t>የአፈፃፀም</a:t>
            </a: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090822"/>
                </a:solidFill>
                <a:latin typeface="Nyala" pitchFamily="2" charset="0"/>
              </a:rPr>
              <a:t>ስራ</a:t>
            </a: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090822"/>
                </a:solidFill>
                <a:latin typeface="Nyala" pitchFamily="2" charset="0"/>
              </a:rPr>
              <a:t>አመራር</a:t>
            </a: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090822"/>
                </a:solidFill>
                <a:latin typeface="Nyala" pitchFamily="2" charset="0"/>
              </a:rPr>
              <a:t>የማያቋርጥ</a:t>
            </a: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090822"/>
                </a:solidFill>
                <a:latin typeface="Nyala" pitchFamily="2" charset="0"/>
              </a:rPr>
              <a:t>ተቋማዊ</a:t>
            </a: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090822"/>
                </a:solidFill>
                <a:latin typeface="Nyala" pitchFamily="2" charset="0"/>
              </a:rPr>
              <a:t>ስኬት</a:t>
            </a: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090822"/>
                </a:solidFill>
                <a:latin typeface="Nyala" pitchFamily="2" charset="0"/>
              </a:rPr>
              <a:t>ለማረጋገጥ</a:t>
            </a: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090822"/>
                </a:solidFill>
                <a:latin typeface="Nyala" pitchFamily="2" charset="0"/>
              </a:rPr>
              <a:t>ለተቋሙ</a:t>
            </a: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090822"/>
                </a:solidFill>
                <a:latin typeface="Nyala" pitchFamily="2" charset="0"/>
              </a:rPr>
              <a:t>ስኬት</a:t>
            </a: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090822"/>
                </a:solidFill>
                <a:latin typeface="Nyala" pitchFamily="2" charset="0"/>
              </a:rPr>
              <a:t>አስተዋፅኦ</a:t>
            </a: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090822"/>
                </a:solidFill>
                <a:latin typeface="Nyala" pitchFamily="2" charset="0"/>
              </a:rPr>
              <a:t>ያላቸውን</a:t>
            </a: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090822"/>
                </a:solidFill>
                <a:latin typeface="Nyala" pitchFamily="2" charset="0"/>
              </a:rPr>
              <a:t>ግለሰቦችና</a:t>
            </a: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090822"/>
                </a:solidFill>
                <a:latin typeface="Nyala" pitchFamily="2" charset="0"/>
              </a:rPr>
              <a:t>ቡድኖች</a:t>
            </a: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090822"/>
                </a:solidFill>
                <a:latin typeface="Nyala" pitchFamily="2" charset="0"/>
              </a:rPr>
              <a:t>ብቃት</a:t>
            </a: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090822"/>
                </a:solidFill>
                <a:latin typeface="Nyala" pitchFamily="2" charset="0"/>
              </a:rPr>
              <a:t>በማሳደግ</a:t>
            </a: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090822"/>
                </a:solidFill>
                <a:latin typeface="Nyala" pitchFamily="2" charset="0"/>
              </a:rPr>
              <a:t>አፈፃፀምን</a:t>
            </a: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090822"/>
                </a:solidFill>
                <a:latin typeface="Nyala" pitchFamily="2" charset="0"/>
              </a:rPr>
              <a:t>በቀጣይነት</a:t>
            </a: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090822"/>
                </a:solidFill>
                <a:latin typeface="Nyala" pitchFamily="2" charset="0"/>
              </a:rPr>
              <a:t>ለማሻሻል</a:t>
            </a: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090822"/>
                </a:solidFill>
                <a:latin typeface="Nyala" pitchFamily="2" charset="0"/>
              </a:rPr>
              <a:t>የሚያስችል</a:t>
            </a: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090822"/>
                </a:solidFill>
                <a:latin typeface="Nyala" pitchFamily="2" charset="0"/>
              </a:rPr>
              <a:t>ስትራቴጂያዊና</a:t>
            </a: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090822"/>
                </a:solidFill>
                <a:latin typeface="Nyala" pitchFamily="2" charset="0"/>
              </a:rPr>
              <a:t>ቅንጅታዊ</a:t>
            </a: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090822"/>
                </a:solidFill>
                <a:latin typeface="Nyala" pitchFamily="2" charset="0"/>
              </a:rPr>
              <a:t>ሂደት</a:t>
            </a: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090822"/>
                </a:solidFill>
                <a:latin typeface="Nyala" pitchFamily="2" charset="0"/>
              </a:rPr>
              <a:t>ነው</a:t>
            </a: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፡፡” </a:t>
            </a:r>
            <a:r>
              <a:rPr lang="en-US" sz="2000" dirty="0" err="1" smtClean="0">
                <a:solidFill>
                  <a:srgbClr val="090822"/>
                </a:solidFill>
                <a:latin typeface="Nyala" pitchFamily="2" charset="0"/>
              </a:rPr>
              <a:t>አርምስትሮንግ</a:t>
            </a: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090822"/>
                </a:solidFill>
                <a:latin typeface="Nyala" pitchFamily="2" charset="0"/>
              </a:rPr>
              <a:t>አንጄላ</a:t>
            </a: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090822"/>
                </a:solidFill>
                <a:latin typeface="Nyala" pitchFamily="2" charset="0"/>
              </a:rPr>
              <a:t>ባሮን</a:t>
            </a: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 1998. </a:t>
            </a:r>
          </a:p>
          <a:p>
            <a:pPr algn="just">
              <a:lnSpc>
                <a:spcPct val="120000"/>
              </a:lnSpc>
              <a:buClrTx/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090822"/>
                </a:solidFill>
                <a:latin typeface="Nyala" pitchFamily="2" charset="0"/>
              </a:rPr>
              <a:t>የአፈፃፀም</a:t>
            </a: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090822"/>
                </a:solidFill>
                <a:latin typeface="Nyala" pitchFamily="2" charset="0"/>
              </a:rPr>
              <a:t>ምዘና</a:t>
            </a: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090822"/>
                </a:solidFill>
                <a:latin typeface="Nyala" pitchFamily="2" charset="0"/>
              </a:rPr>
              <a:t>ከስትራቴጂካ</a:t>
            </a: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090822"/>
                </a:solidFill>
                <a:latin typeface="Nyala" pitchFamily="2" charset="0"/>
              </a:rPr>
              <a:t>እንዲስተሳሰር</a:t>
            </a: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090822"/>
                </a:solidFill>
                <a:latin typeface="Nyala" pitchFamily="2" charset="0"/>
              </a:rPr>
              <a:t>ያደረገ</a:t>
            </a: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Nyala" pitchFamily="2" charset="0"/>
              </a:rPr>
              <a:t>/strategic performance management system/</a:t>
            </a: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090822"/>
                </a:solidFill>
                <a:latin typeface="Nyala" pitchFamily="2" charset="0"/>
              </a:rPr>
              <a:t>እና</a:t>
            </a: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090822"/>
                </a:solidFill>
                <a:latin typeface="Nyala" pitchFamily="2" charset="0"/>
              </a:rPr>
              <a:t>ውጤታማነት</a:t>
            </a: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090822"/>
                </a:solidFill>
                <a:latin typeface="Nyala" pitchFamily="2" charset="0"/>
              </a:rPr>
              <a:t>በበቁሳዊና</a:t>
            </a: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090822"/>
                </a:solidFill>
                <a:latin typeface="Nyala" pitchFamily="2" charset="0"/>
              </a:rPr>
              <a:t>በፋይናንስ</a:t>
            </a: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090822"/>
                </a:solidFill>
                <a:latin typeface="Nyala" pitchFamily="2" charset="0"/>
              </a:rPr>
              <a:t>ብቻ</a:t>
            </a: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090822"/>
                </a:solidFill>
                <a:latin typeface="Nyala" pitchFamily="2" charset="0"/>
              </a:rPr>
              <a:t>ሳይሆን</a:t>
            </a:r>
            <a:r>
              <a:rPr lang="en-US" sz="20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yala" pitchFamily="2" charset="0"/>
              </a:rPr>
              <a:t>ዋነኛው</a:t>
            </a:r>
            <a:r>
              <a:rPr lang="en-US" sz="2400" dirty="0" smtClean="0">
                <a:solidFill>
                  <a:srgbClr val="FF0000"/>
                </a:solidFill>
                <a:latin typeface="Nyala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yala" pitchFamily="2" charset="0"/>
              </a:rPr>
              <a:t>የሰው</a:t>
            </a:r>
            <a:r>
              <a:rPr lang="en-US" sz="2400" dirty="0" smtClean="0">
                <a:solidFill>
                  <a:srgbClr val="FF0000"/>
                </a:solidFill>
                <a:latin typeface="Nyala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yala" pitchFamily="2" charset="0"/>
              </a:rPr>
              <a:t>ሀብት</a:t>
            </a:r>
            <a:r>
              <a:rPr lang="en-US" sz="2400" dirty="0" smtClean="0">
                <a:solidFill>
                  <a:srgbClr val="FF0000"/>
                </a:solidFill>
                <a:latin typeface="Nyala" pitchFamily="2" charset="0"/>
              </a:rPr>
              <a:t>/</a:t>
            </a:r>
            <a:r>
              <a:rPr lang="en-US" sz="2400" dirty="0" err="1" smtClean="0">
                <a:solidFill>
                  <a:srgbClr val="FF0000"/>
                </a:solidFill>
                <a:latin typeface="Nyala" pitchFamily="2" charset="0"/>
              </a:rPr>
              <a:t>እውቀት</a:t>
            </a:r>
            <a:r>
              <a:rPr lang="en-US" sz="2400" dirty="0" smtClean="0">
                <a:solidFill>
                  <a:srgbClr val="FF0000"/>
                </a:solidFill>
                <a:latin typeface="Nyala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yala" pitchFamily="2" charset="0"/>
              </a:rPr>
              <a:t>መሆኑን</a:t>
            </a:r>
            <a:r>
              <a:rPr lang="en-US" sz="2400" dirty="0" smtClean="0">
                <a:solidFill>
                  <a:srgbClr val="FF0000"/>
                </a:solidFill>
                <a:latin typeface="Nyala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yala" pitchFamily="2" charset="0"/>
              </a:rPr>
              <a:t>ያስተዋወቀ</a:t>
            </a:r>
            <a:r>
              <a:rPr lang="en-US" sz="2400" dirty="0" smtClean="0">
                <a:solidFill>
                  <a:srgbClr val="FF0000"/>
                </a:solidFill>
                <a:latin typeface="Nyala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yala" pitchFamily="2" charset="0"/>
              </a:rPr>
              <a:t>ስርዓት</a:t>
            </a:r>
            <a:r>
              <a:rPr lang="en-US" sz="2400" dirty="0" smtClean="0">
                <a:solidFill>
                  <a:srgbClr val="FF0000"/>
                </a:solidFill>
                <a:latin typeface="Nyala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yala" pitchFamily="2" charset="0"/>
              </a:rPr>
              <a:t>ነው</a:t>
            </a:r>
            <a:r>
              <a:rPr lang="en-US" sz="2400" dirty="0" smtClean="0">
                <a:solidFill>
                  <a:srgbClr val="FF0000"/>
                </a:solidFill>
                <a:latin typeface="Nyala" pitchFamily="2" charset="0"/>
              </a:rPr>
              <a:t>፡፡</a:t>
            </a:r>
            <a:endParaRPr lang="en-US" sz="2000" dirty="0" smtClean="0">
              <a:solidFill>
                <a:srgbClr val="FF0000"/>
              </a:solidFill>
              <a:latin typeface="Nyala" pitchFamily="2" charset="0"/>
            </a:endParaRPr>
          </a:p>
          <a:p>
            <a:pPr algn="just">
              <a:lnSpc>
                <a:spcPct val="120000"/>
              </a:lnSpc>
              <a:buClrTx/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FF0000"/>
                </a:solidFill>
                <a:latin typeface="Nyala" pitchFamily="2" charset="0"/>
              </a:rPr>
              <a:t>ስትራቴጂያዊ</a:t>
            </a:r>
            <a:r>
              <a:rPr lang="en-US" sz="2000" dirty="0" smtClean="0">
                <a:solidFill>
                  <a:srgbClr val="FF0000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yala" pitchFamily="2" charset="0"/>
              </a:rPr>
              <a:t>የስራ</a:t>
            </a:r>
            <a:r>
              <a:rPr lang="en-US" sz="2000" dirty="0" smtClean="0">
                <a:solidFill>
                  <a:srgbClr val="FF0000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yala" pitchFamily="2" charset="0"/>
              </a:rPr>
              <a:t>አመራር</a:t>
            </a:r>
            <a:r>
              <a:rPr lang="en-US" sz="2000" dirty="0" smtClean="0">
                <a:solidFill>
                  <a:srgbClr val="FF0000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yala" pitchFamily="2" charset="0"/>
              </a:rPr>
              <a:t>መሳሪያ</a:t>
            </a:r>
            <a:r>
              <a:rPr lang="en-US" sz="2000" dirty="0" smtClean="0">
                <a:solidFill>
                  <a:srgbClr val="FF0000"/>
                </a:solidFill>
                <a:latin typeface="Nyala" pitchFamily="2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Nyala" pitchFamily="2" charset="0"/>
                <a:cs typeface="Times New Roman" pitchFamily="18" charset="0"/>
              </a:rPr>
              <a:t>/Strategic management tool/፣ </a:t>
            </a:r>
            <a:r>
              <a:rPr lang="en-US" sz="2000" dirty="0" err="1" smtClean="0">
                <a:solidFill>
                  <a:srgbClr val="FF0000"/>
                </a:solidFill>
                <a:latin typeface="Nyala" pitchFamily="2" charset="0"/>
              </a:rPr>
              <a:t>የአፈጻጸም</a:t>
            </a:r>
            <a:r>
              <a:rPr lang="en-US" sz="2000" dirty="0" smtClean="0">
                <a:solidFill>
                  <a:srgbClr val="FF0000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yala" pitchFamily="2" charset="0"/>
              </a:rPr>
              <a:t>ምዘና</a:t>
            </a:r>
            <a:r>
              <a:rPr lang="en-US" sz="2000" dirty="0" smtClean="0">
                <a:solidFill>
                  <a:srgbClr val="FF0000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yala" pitchFamily="2" charset="0"/>
              </a:rPr>
              <a:t>መሳሪያ</a:t>
            </a:r>
            <a:r>
              <a:rPr lang="en-US" sz="2000" dirty="0" smtClean="0">
                <a:solidFill>
                  <a:srgbClr val="FF0000"/>
                </a:solidFill>
                <a:latin typeface="Nyala" pitchFamily="2" charset="0"/>
              </a:rPr>
              <a:t> /</a:t>
            </a:r>
            <a:r>
              <a:rPr lang="en-US" sz="2000" dirty="0" smtClean="0">
                <a:solidFill>
                  <a:srgbClr val="FF0000"/>
                </a:solidFill>
                <a:latin typeface="Nyala" pitchFamily="2" charset="0"/>
                <a:cs typeface="Times New Roman" pitchFamily="18" charset="0"/>
              </a:rPr>
              <a:t>Performance measurement tool</a:t>
            </a:r>
            <a:r>
              <a:rPr lang="en-US" sz="2000" dirty="0" smtClean="0">
                <a:solidFill>
                  <a:srgbClr val="FF0000"/>
                </a:solidFill>
                <a:latin typeface="Nyala" pitchFamily="2" charset="0"/>
              </a:rPr>
              <a:t>/ </a:t>
            </a:r>
            <a:r>
              <a:rPr lang="en-US" sz="2000" dirty="0" err="1" smtClean="0">
                <a:solidFill>
                  <a:srgbClr val="FF0000"/>
                </a:solidFill>
                <a:latin typeface="Nyala" pitchFamily="2" charset="0"/>
              </a:rPr>
              <a:t>እና</a:t>
            </a:r>
            <a:r>
              <a:rPr lang="en-US" sz="2000" dirty="0" smtClean="0">
                <a:solidFill>
                  <a:srgbClr val="FF0000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yala" pitchFamily="2" charset="0"/>
              </a:rPr>
              <a:t>የስርዓተ</a:t>
            </a:r>
            <a:r>
              <a:rPr lang="en-US" sz="2000" dirty="0" smtClean="0">
                <a:solidFill>
                  <a:srgbClr val="FF0000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yala" pitchFamily="2" charset="0"/>
              </a:rPr>
              <a:t>ተግባቦት</a:t>
            </a:r>
            <a:r>
              <a:rPr lang="en-US" sz="2000" dirty="0" smtClean="0"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yala" pitchFamily="2" charset="0"/>
              </a:rPr>
              <a:t>መሳሪያ</a:t>
            </a:r>
            <a:r>
              <a:rPr lang="en-US" sz="2000" dirty="0" smtClean="0">
                <a:solidFill>
                  <a:srgbClr val="FF0000"/>
                </a:solidFill>
                <a:latin typeface="Nyala" pitchFamily="2" charset="0"/>
              </a:rPr>
              <a:t> </a:t>
            </a:r>
            <a:r>
              <a:rPr lang="en-US" sz="2000" dirty="0" smtClean="0">
                <a:latin typeface="Nyala" pitchFamily="2" charset="0"/>
              </a:rPr>
              <a:t>  </a:t>
            </a:r>
            <a:r>
              <a:rPr lang="en-US" sz="2000" dirty="0" smtClean="0">
                <a:solidFill>
                  <a:srgbClr val="002060"/>
                </a:solidFill>
                <a:latin typeface="Nyala" pitchFamily="2" charset="0"/>
              </a:rPr>
              <a:t>/</a:t>
            </a:r>
            <a:r>
              <a:rPr lang="en-US" sz="2000" dirty="0" smtClean="0">
                <a:solidFill>
                  <a:srgbClr val="002060"/>
                </a:solidFill>
                <a:latin typeface="Nyala" pitchFamily="2" charset="0"/>
                <a:cs typeface="Times New Roman" pitchFamily="18" charset="0"/>
              </a:rPr>
              <a:t>Communication tool/</a:t>
            </a:r>
            <a:r>
              <a:rPr lang="en-US" sz="2000" dirty="0" smtClean="0">
                <a:solidFill>
                  <a:srgbClr val="002060"/>
                </a:solidFill>
                <a:latin typeface="Nyala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yala" pitchFamily="2" charset="0"/>
              </a:rPr>
              <a:t>ነው</a:t>
            </a:r>
            <a:r>
              <a:rPr lang="en-US" sz="2000" dirty="0" smtClean="0">
                <a:solidFill>
                  <a:srgbClr val="002060"/>
                </a:solidFill>
                <a:latin typeface="Nyala" pitchFamily="2" charset="0"/>
              </a:rPr>
              <a:t>፡፡</a:t>
            </a:r>
          </a:p>
          <a:p>
            <a:pPr lvl="2" algn="just">
              <a:buClrTx/>
              <a:buNone/>
              <a:defRPr/>
            </a:pPr>
            <a:endParaRPr lang="en-US" sz="200" b="1" dirty="0" smtClean="0">
              <a:solidFill>
                <a:srgbClr val="0908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  <a:p>
            <a:pPr marL="502920" indent="-457200" algn="just">
              <a:buClrTx/>
              <a:buNone/>
              <a:defRPr/>
            </a:pPr>
            <a:r>
              <a:rPr lang="en-US" sz="600" b="1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	</a:t>
            </a:r>
            <a:endParaRPr lang="en-US" sz="600" b="1" dirty="0">
              <a:solidFill>
                <a:srgbClr val="090822"/>
              </a:solidFill>
              <a:latin typeface="Nyal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Nyala" pitchFamily="2" charset="0"/>
                <a:cs typeface="Times New Roman" pitchFamily="18" charset="0"/>
              </a:rPr>
              <a:t>1.1 </a:t>
            </a:r>
            <a:r>
              <a:rPr lang="en-US" sz="3600" b="1" dirty="0" smtClean="0">
                <a:solidFill>
                  <a:srgbClr val="002060"/>
                </a:solidFill>
                <a:latin typeface="Nyala" pitchFamily="2" charset="0"/>
              </a:rPr>
              <a:t>የ</a:t>
            </a:r>
            <a:r>
              <a:rPr lang="pl-PL" sz="3600" b="1" dirty="0" smtClean="0">
                <a:solidFill>
                  <a:srgbClr val="002060"/>
                </a:solidFill>
                <a:latin typeface="Nyala" pitchFamily="2" charset="0"/>
              </a:rPr>
              <a:t>ባላንስድ ስኮር ካርድ /BSC/ </a:t>
            </a:r>
            <a:r>
              <a:rPr lang="en-US" sz="3600" b="1" dirty="0" err="1" smtClean="0">
                <a:solidFill>
                  <a:srgbClr val="002060"/>
                </a:solidFill>
                <a:latin typeface="Nyala" pitchFamily="2" charset="0"/>
              </a:rPr>
              <a:t>ምንነት</a:t>
            </a:r>
            <a:r>
              <a:rPr lang="en-US" sz="3600" b="1" dirty="0" smtClean="0">
                <a:solidFill>
                  <a:srgbClr val="002060"/>
                </a:solidFill>
                <a:latin typeface="Nyala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yala" pitchFamily="2" charset="0"/>
              </a:rPr>
              <a:t>እና</a:t>
            </a:r>
            <a:r>
              <a:rPr lang="en-US" sz="3600" b="1" dirty="0" smtClean="0">
                <a:solidFill>
                  <a:srgbClr val="002060"/>
                </a:solidFill>
                <a:latin typeface="Nyala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ሚዛናዊ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ያሰኙት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ጉዳዮች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……………….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የቀጠለ</a:t>
            </a:r>
            <a:endParaRPr lang="en-US" sz="4000" b="1" dirty="0">
              <a:solidFill>
                <a:srgbClr val="002060"/>
              </a:solidFill>
              <a:latin typeface="Nyal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4953000"/>
          </a:xfrm>
        </p:spPr>
        <p:txBody>
          <a:bodyPr>
            <a:normAutofit/>
          </a:bodyPr>
          <a:lstStyle/>
          <a:p>
            <a:pPr marL="502920" indent="-457200" algn="ctr">
              <a:lnSpc>
                <a:spcPct val="120000"/>
              </a:lnSpc>
              <a:buClrTx/>
              <a:buNone/>
              <a:defRPr/>
            </a:pPr>
            <a:r>
              <a:rPr lang="en-US" sz="2800" b="1" dirty="0" err="1" smtClean="0">
                <a:solidFill>
                  <a:srgbClr val="6E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ሚዛናዊ</a:t>
            </a:r>
            <a:r>
              <a:rPr lang="en-US" sz="2800" b="1" dirty="0" smtClean="0">
                <a:solidFill>
                  <a:srgbClr val="6E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2800" b="1" dirty="0" err="1" smtClean="0">
                <a:solidFill>
                  <a:srgbClr val="6E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ያሰኙት</a:t>
            </a:r>
            <a:r>
              <a:rPr lang="en-US" sz="2800" b="1" dirty="0" smtClean="0">
                <a:solidFill>
                  <a:srgbClr val="6E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2800" b="1" dirty="0" err="1" smtClean="0">
                <a:solidFill>
                  <a:srgbClr val="6E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ጉዳዮች</a:t>
            </a:r>
            <a:endParaRPr lang="en-US" sz="2800" dirty="0" smtClean="0">
              <a:solidFill>
                <a:srgbClr val="6E0043"/>
              </a:solidFill>
              <a:latin typeface="Nyala" pitchFamily="2" charset="0"/>
            </a:endParaRPr>
          </a:p>
          <a:p>
            <a:pPr lvl="1">
              <a:lnSpc>
                <a:spcPct val="120000"/>
              </a:lnSpc>
              <a:buClrTx/>
              <a:buFont typeface="Wingdings" pitchFamily="2" charset="2"/>
              <a:buChar char="Ø"/>
              <a:defRPr/>
            </a:pP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በአጭርና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በረጅም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ጊዜ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ግቦች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፣</a:t>
            </a:r>
          </a:p>
          <a:p>
            <a:pPr lvl="1">
              <a:lnSpc>
                <a:spcPct val="120000"/>
              </a:lnSpc>
              <a:buClrTx/>
              <a:buFont typeface="Wingdings" pitchFamily="2" charset="2"/>
              <a:buChar char="Ø"/>
              <a:defRPr/>
            </a:pP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በፋይናንስና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ፋይናንስ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ነክ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ባልሆኑ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እይታዎች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፣</a:t>
            </a:r>
          </a:p>
          <a:p>
            <a:pPr lvl="1" algn="just">
              <a:lnSpc>
                <a:spcPct val="120000"/>
              </a:lnSpc>
              <a:buClrTx/>
              <a:buFont typeface="Wingdings" pitchFamily="2" charset="2"/>
              <a:buChar char="Ø"/>
              <a:defRPr/>
            </a:pP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እንዲገኝ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በታሰበው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ውጤትና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ለውጤቱ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መገኘት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ምክንያት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በሚሆኑ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ግቦች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/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በቀዳማይና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በዳህራይ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አመልካቾች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/፣</a:t>
            </a:r>
          </a:p>
          <a:p>
            <a:pPr lvl="1">
              <a:lnSpc>
                <a:spcPct val="120000"/>
              </a:lnSpc>
              <a:buClrTx/>
              <a:buFont typeface="Wingdings" pitchFamily="2" charset="2"/>
              <a:buChar char="Ø"/>
              <a:defRPr/>
            </a:pP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በአእምሯዊና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ቁሣዊ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ሀብት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እና</a:t>
            </a:r>
            <a:endParaRPr lang="en-US" sz="2800" dirty="0" smtClean="0">
              <a:solidFill>
                <a:srgbClr val="090822"/>
              </a:solidFill>
              <a:latin typeface="Nyala" pitchFamily="2" charset="0"/>
            </a:endParaRPr>
          </a:p>
          <a:p>
            <a:pPr lvl="1">
              <a:lnSpc>
                <a:spcPct val="120000"/>
              </a:lnSpc>
              <a:buClrTx/>
              <a:buFont typeface="Wingdings" pitchFamily="2" charset="2"/>
              <a:buChar char="Ø"/>
              <a:defRPr/>
            </a:pP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በውጫዊና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በውስጣዊ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አፈጻጸም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እይታዎች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፣</a:t>
            </a:r>
            <a:endParaRPr lang="en-US" sz="2800" dirty="0" smtClean="0">
              <a:solidFill>
                <a:srgbClr val="002060"/>
              </a:solidFill>
              <a:latin typeface="Nyal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912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lang="en-US" sz="4000" dirty="0" smtClean="0">
                <a:solidFill>
                  <a:srgbClr val="FF0000"/>
                </a:solidFill>
                <a:latin typeface="Power Geez Unicode1" pitchFamily="2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Power Geez Unicode1" pitchFamily="2" charset="0"/>
              </a:rPr>
            </a:br>
            <a:r>
              <a:rPr lang="en-US" sz="4000" dirty="0" smtClean="0">
                <a:solidFill>
                  <a:srgbClr val="002060"/>
                </a:solidFill>
                <a:latin typeface="Nyala" pitchFamily="2" charset="0"/>
              </a:rPr>
              <a:t>1.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2.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የባላንስድ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ስኮርካርድ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ዕይታዎች</a:t>
            </a:r>
            <a:endParaRPr lang="en-US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73825"/>
            <a:ext cx="758825" cy="247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fld id="{8AC81916-F692-451C-A7EF-EA1AE479E6CC}" type="slidenum">
              <a:rPr lang="en-US"/>
              <a:pPr/>
              <a:t>6</a:t>
            </a:fld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171450" y="1371600"/>
            <a:ext cx="8743950" cy="5314950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 typeface="Monotype Sorts" pitchFamily="2" charset="2"/>
              <a:buNone/>
              <a:defRPr/>
            </a:pPr>
            <a:endParaRPr lang="fr-FR" sz="1400" dirty="0" smtClean="0">
              <a:solidFill>
                <a:srgbClr val="002060"/>
              </a:solidFill>
              <a:latin typeface="Power Geez Unicode1" pitchFamily="2" charset="0"/>
            </a:endParaRPr>
          </a:p>
          <a:p>
            <a:pPr algn="just">
              <a:buClrTx/>
              <a:defRPr/>
            </a:pPr>
            <a:r>
              <a:rPr lang="fr-FR" sz="2800" dirty="0" smtClean="0">
                <a:solidFill>
                  <a:srgbClr val="002060"/>
                </a:solidFill>
                <a:latin typeface="Power Geez Unicode1" pitchFamily="2" charset="0"/>
              </a:rPr>
              <a:t>እይታዎች ማለት፡ መፈጸም የምንፈልገውን ተግባር ከተለያዩ አቅጣጫዎች በግልጽ የምናይበት መነጽር ማለት ነው፡፡</a:t>
            </a:r>
            <a:r>
              <a:rPr lang="en-US" sz="2800" dirty="0" smtClean="0">
                <a:solidFill>
                  <a:srgbClr val="002060"/>
                </a:solidFill>
                <a:latin typeface="Power Geez Unicode1" pitchFamily="2" charset="0"/>
              </a:rPr>
              <a:t> </a:t>
            </a:r>
          </a:p>
          <a:p>
            <a:pPr algn="just">
              <a:buClrTx/>
              <a:buNone/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Power Geez Unicode1" pitchFamily="2" charset="0"/>
              </a:rPr>
              <a:t>በከተማችን</a:t>
            </a:r>
            <a:r>
              <a:rPr lang="en-US" sz="2800" dirty="0" smtClean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Power Geez Unicode1" pitchFamily="2" charset="0"/>
              </a:rPr>
              <a:t>የምንጠቀምባቸው</a:t>
            </a:r>
            <a:r>
              <a:rPr lang="en-US" sz="2800" dirty="0" smtClean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pt-BR" sz="2400" dirty="0" smtClean="0">
                <a:solidFill>
                  <a:srgbClr val="002060"/>
                </a:solidFill>
                <a:latin typeface="Power Geez Unicode1" pitchFamily="2" charset="0"/>
              </a:rPr>
              <a:t>የእይታ መስኮች አራት ናቸው፣</a:t>
            </a:r>
            <a:endParaRPr lang="en-US" sz="2400" dirty="0" smtClean="0">
              <a:solidFill>
                <a:srgbClr val="002060"/>
              </a:solidFill>
              <a:latin typeface="Ge'ez-1" pitchFamily="34" charset="0"/>
            </a:endParaRPr>
          </a:p>
          <a:p>
            <a:pPr marL="731520" lvl="1" indent="-457200" algn="just">
              <a:buClrTx/>
              <a:buFont typeface="+mj-lt"/>
              <a:buAutoNum type="arabicPeriod"/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Power Geez Unicode1" pitchFamily="2" charset="0"/>
              </a:rPr>
              <a:t>የተገልጋይ</a:t>
            </a:r>
            <a:r>
              <a:rPr lang="en-US" sz="2800" dirty="0" smtClean="0">
                <a:solidFill>
                  <a:srgbClr val="002060"/>
                </a:solidFill>
                <a:latin typeface="Power Geez Unicode1" pitchFamily="2" charset="0"/>
              </a:rPr>
              <a:t> /</a:t>
            </a:r>
            <a:r>
              <a:rPr lang="en-US" sz="2800" dirty="0" err="1" smtClean="0">
                <a:solidFill>
                  <a:srgbClr val="002060"/>
                </a:solidFill>
                <a:latin typeface="Power Geez Unicode1" pitchFamily="2" charset="0"/>
              </a:rPr>
              <a:t>ደንበኛ</a:t>
            </a:r>
            <a:r>
              <a:rPr lang="en-US" sz="2800" dirty="0" smtClean="0">
                <a:solidFill>
                  <a:srgbClr val="002060"/>
                </a:solidFill>
                <a:latin typeface="Power Geez Unicode1" pitchFamily="2" charset="0"/>
              </a:rPr>
              <a:t>/ </a:t>
            </a:r>
            <a:r>
              <a:rPr lang="en-US" sz="2800" dirty="0" err="1" smtClean="0">
                <a:solidFill>
                  <a:srgbClr val="002060"/>
                </a:solidFill>
                <a:latin typeface="Power Geez Unicode1" pitchFamily="2" charset="0"/>
              </a:rPr>
              <a:t>ባለድርሻ</a:t>
            </a:r>
            <a:r>
              <a:rPr lang="en-US" sz="2800" dirty="0" smtClean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Power Geez Unicode1" pitchFamily="2" charset="0"/>
              </a:rPr>
              <a:t>እይታ</a:t>
            </a:r>
            <a:r>
              <a:rPr lang="en-US" sz="2800" dirty="0" smtClean="0">
                <a:solidFill>
                  <a:srgbClr val="002060"/>
                </a:solidFill>
                <a:latin typeface="Power Geez Unicode1" pitchFamily="2" charset="0"/>
              </a:rPr>
              <a:t>፣</a:t>
            </a:r>
          </a:p>
          <a:p>
            <a:pPr marL="731520" lvl="1" indent="-457200" algn="just">
              <a:buClrTx/>
              <a:buFont typeface="+mj-lt"/>
              <a:buAutoNum type="arabicPeriod"/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Power Geez Unicode1" pitchFamily="2" charset="0"/>
              </a:rPr>
              <a:t>የፋይናንስ</a:t>
            </a:r>
            <a:r>
              <a:rPr lang="en-US" sz="2800" dirty="0" smtClean="0">
                <a:solidFill>
                  <a:srgbClr val="002060"/>
                </a:solidFill>
                <a:latin typeface="Power Geez Unicode1" pitchFamily="2" charset="0"/>
              </a:rPr>
              <a:t> /</a:t>
            </a:r>
            <a:r>
              <a:rPr lang="en-US" sz="2800" dirty="0" err="1" smtClean="0">
                <a:solidFill>
                  <a:srgbClr val="002060"/>
                </a:solidFill>
                <a:latin typeface="Power Geez Unicode1" pitchFamily="2" charset="0"/>
              </a:rPr>
              <a:t>የበጀት</a:t>
            </a:r>
            <a:r>
              <a:rPr lang="en-US" sz="2800" dirty="0" smtClean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Power Geez Unicode1" pitchFamily="2" charset="0"/>
              </a:rPr>
              <a:t>እይታ</a:t>
            </a:r>
            <a:r>
              <a:rPr lang="en-US" sz="2800" dirty="0" smtClean="0">
                <a:solidFill>
                  <a:srgbClr val="002060"/>
                </a:solidFill>
                <a:latin typeface="Power Geez Unicode1" pitchFamily="2" charset="0"/>
              </a:rPr>
              <a:t>/፣</a:t>
            </a:r>
          </a:p>
          <a:p>
            <a:pPr marL="731520" lvl="1" indent="-457200" algn="just">
              <a:buClrTx/>
              <a:buFont typeface="+mj-lt"/>
              <a:buAutoNum type="arabicPeriod"/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Power Geez Unicode1" pitchFamily="2" charset="0"/>
              </a:rPr>
              <a:t>የውስጥ</a:t>
            </a:r>
            <a:r>
              <a:rPr lang="en-US" sz="2800" dirty="0" smtClean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Power Geez Unicode1" pitchFamily="2" charset="0"/>
              </a:rPr>
              <a:t>አሠራር</a:t>
            </a:r>
            <a:r>
              <a:rPr lang="en-US" sz="2800" dirty="0" smtClean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Power Geez Unicode1" pitchFamily="2" charset="0"/>
              </a:rPr>
              <a:t>ሂደት</a:t>
            </a:r>
            <a:r>
              <a:rPr lang="en-US" sz="2800" dirty="0" smtClean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Power Geez Unicode1" pitchFamily="2" charset="0"/>
              </a:rPr>
              <a:t>እይታ</a:t>
            </a:r>
            <a:r>
              <a:rPr lang="en-US" sz="2800" dirty="0" smtClean="0">
                <a:solidFill>
                  <a:srgbClr val="002060"/>
                </a:solidFill>
                <a:latin typeface="Power Geez Unicode1" pitchFamily="2" charset="0"/>
              </a:rPr>
              <a:t>፣ </a:t>
            </a:r>
          </a:p>
          <a:p>
            <a:pPr marL="731520" lvl="1" indent="-457200" algn="just">
              <a:buClrTx/>
              <a:buFont typeface="+mj-lt"/>
              <a:buAutoNum type="arabicPeriod"/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Power Geez Unicode1" pitchFamily="2" charset="0"/>
              </a:rPr>
              <a:t>የመማማርና</a:t>
            </a:r>
            <a:r>
              <a:rPr lang="en-US" sz="2800" dirty="0" smtClean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Power Geez Unicode1" pitchFamily="2" charset="0"/>
              </a:rPr>
              <a:t>ዕድገት</a:t>
            </a:r>
            <a:r>
              <a:rPr lang="en-US" sz="2800" dirty="0" smtClean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Power Geez Unicode1" pitchFamily="2" charset="0"/>
              </a:rPr>
              <a:t>እይታ</a:t>
            </a:r>
            <a:r>
              <a:rPr lang="en-US" sz="2800" dirty="0" smtClean="0">
                <a:solidFill>
                  <a:srgbClr val="002060"/>
                </a:solidFill>
                <a:latin typeface="Power Geez Unicode1" pitchFamily="2" charset="0"/>
              </a:rPr>
              <a:t>/</a:t>
            </a:r>
            <a:r>
              <a:rPr lang="en-US" sz="2800" dirty="0" err="1" smtClean="0">
                <a:solidFill>
                  <a:srgbClr val="002060"/>
                </a:solidFill>
                <a:latin typeface="Power Geez Unicode1" pitchFamily="2" charset="0"/>
              </a:rPr>
              <a:t>የአቅም</a:t>
            </a:r>
            <a:r>
              <a:rPr lang="en-US" sz="2800" dirty="0" smtClean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Power Geez Unicode1" pitchFamily="2" charset="0"/>
              </a:rPr>
              <a:t>ግንባታ</a:t>
            </a:r>
            <a:r>
              <a:rPr lang="en-US" sz="2800" dirty="0" smtClean="0">
                <a:solidFill>
                  <a:srgbClr val="002060"/>
                </a:solidFill>
                <a:latin typeface="Power Geez Unicode1" pitchFamily="2" charset="0"/>
              </a:rPr>
              <a:t>፣  </a:t>
            </a:r>
            <a:r>
              <a:rPr lang="en-US" sz="2800" dirty="0" err="1" smtClean="0">
                <a:solidFill>
                  <a:srgbClr val="002060"/>
                </a:solidFill>
                <a:latin typeface="Power Geez Unicode1" pitchFamily="2" charset="0"/>
              </a:rPr>
              <a:t>ናቸው</a:t>
            </a:r>
            <a:r>
              <a:rPr lang="en-US" sz="2800" dirty="0" smtClean="0">
                <a:solidFill>
                  <a:srgbClr val="002060"/>
                </a:solidFill>
                <a:latin typeface="Power Geez Unicode1" pitchFamily="2" charset="0"/>
              </a:rPr>
              <a:t>፡፡</a:t>
            </a:r>
            <a:r>
              <a:rPr lang="am-ET" sz="2800" dirty="0" smtClean="0">
                <a:solidFill>
                  <a:srgbClr val="002060"/>
                </a:solidFill>
                <a:latin typeface="Power Geez Unicode1" pitchFamily="2" charset="0"/>
              </a:rPr>
              <a:t>.</a:t>
            </a:r>
            <a:r>
              <a:rPr lang="am-ET" sz="2800" dirty="0" smtClean="0">
                <a:solidFill>
                  <a:srgbClr val="002060"/>
                </a:solidFill>
                <a:latin typeface="Power Geez Unicode1" pitchFamily="2" charset="0"/>
                <a:hlinkClick r:id="rId3" action="ppaction://hlinkfile"/>
              </a:rPr>
              <a:t>ዕይታዎች 1.</a:t>
            </a:r>
            <a:r>
              <a:rPr lang="en-US" sz="2800" dirty="0" err="1" smtClean="0">
                <a:solidFill>
                  <a:srgbClr val="002060"/>
                </a:solidFill>
                <a:latin typeface="Power Geez Unicode1" pitchFamily="2" charset="0"/>
                <a:hlinkClick r:id="rId3" action="ppaction://hlinkfile"/>
              </a:rPr>
              <a:t>docx</a:t>
            </a:r>
            <a:endParaRPr lang="en-US" sz="2800" dirty="0" smtClean="0">
              <a:solidFill>
                <a:srgbClr val="002060"/>
              </a:solidFill>
              <a:latin typeface="Power Geez Unicode1" pitchFamily="2" charset="0"/>
            </a:endParaRPr>
          </a:p>
          <a:p>
            <a:pPr marL="1436688" lvl="2" indent="-522288"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002060"/>
              </a:solidFill>
              <a:latin typeface="Power Geez Unicode1" pitchFamily="2" charset="0"/>
            </a:endParaRPr>
          </a:p>
          <a:p>
            <a:pPr>
              <a:buFont typeface="Arial" charset="0"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73825"/>
            <a:ext cx="758825" cy="247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fld id="{7438CEF2-0946-4EE9-824C-9934F35B2095}" type="slidenum">
              <a:rPr lang="en-US"/>
              <a:pPr/>
              <a:t>7</a:t>
            </a:fld>
            <a:endParaRPr lang="en-US"/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171450" y="1485900"/>
            <a:ext cx="8743950" cy="4914900"/>
          </a:xfrm>
        </p:spPr>
        <p:txBody>
          <a:bodyPr>
            <a:normAutofit/>
          </a:bodyPr>
          <a:lstStyle/>
          <a:p>
            <a:pPr marL="0" indent="0" algn="just">
              <a:buClrTx/>
              <a:defRPr/>
            </a:pPr>
            <a:r>
              <a:rPr lang="en-US" sz="3600" b="1" dirty="0" err="1" smtClean="0">
                <a:solidFill>
                  <a:srgbClr val="6E0043"/>
                </a:solidFill>
                <a:latin typeface="Nyala" pitchFamily="2" charset="0"/>
                <a:cs typeface="Times New Roman" pitchFamily="18" charset="0"/>
              </a:rPr>
              <a:t>ስድስት</a:t>
            </a:r>
            <a:r>
              <a:rPr lang="en-US" sz="3600" b="1" dirty="0" smtClean="0">
                <a:solidFill>
                  <a:srgbClr val="6E0043"/>
                </a:solidFill>
                <a:latin typeface="Nyala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6E0043"/>
                </a:solidFill>
                <a:latin typeface="Nyala" pitchFamily="2" charset="0"/>
                <a:cs typeface="Times New Roman" pitchFamily="18" charset="0"/>
              </a:rPr>
              <a:t>የግንባታ</a:t>
            </a:r>
            <a:r>
              <a:rPr lang="en-US" sz="3600" b="1" dirty="0" smtClean="0">
                <a:solidFill>
                  <a:srgbClr val="6E0043"/>
                </a:solidFill>
                <a:latin typeface="Nyala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6E0043"/>
                </a:solidFill>
                <a:latin typeface="Nyala" pitchFamily="2" charset="0"/>
                <a:cs typeface="Times New Roman" pitchFamily="18" charset="0"/>
              </a:rPr>
              <a:t>ደረጃዎች</a:t>
            </a:r>
            <a:r>
              <a:rPr lang="en-US" sz="3600" b="1" dirty="0" smtClean="0">
                <a:solidFill>
                  <a:srgbClr val="6E0043"/>
                </a:solidFill>
                <a:latin typeface="Nyala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6E0043"/>
                </a:solidFill>
                <a:latin typeface="Nyala" pitchFamily="2" charset="0"/>
                <a:cs typeface="Times New Roman" pitchFamily="18" charset="0"/>
              </a:rPr>
              <a:t>አሉት</a:t>
            </a:r>
            <a:r>
              <a:rPr lang="en-US" sz="3600" b="1" dirty="0" smtClean="0">
                <a:solidFill>
                  <a:srgbClr val="6E0043"/>
                </a:solidFill>
                <a:latin typeface="Nyala" pitchFamily="2" charset="0"/>
                <a:cs typeface="Times New Roman" pitchFamily="18" charset="0"/>
              </a:rPr>
              <a:t>፡-</a:t>
            </a:r>
          </a:p>
          <a:p>
            <a:pPr marL="731520" lvl="1" indent="-457200" algn="just">
              <a:buClrTx/>
              <a:buFont typeface="+mj-lt"/>
              <a:buAutoNum type="arabicPeriod"/>
              <a:defRPr/>
            </a:pP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ቅድመ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ሁኔታ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እና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ተቋማዊ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ዳሰሳ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  <a:hlinkClick r:id="rId2" action="ppaction://hlinkfile"/>
              </a:rPr>
              <a:t>2.1.docx</a:t>
            </a:r>
            <a:endParaRPr lang="en-US" sz="2800" dirty="0" smtClean="0">
              <a:solidFill>
                <a:srgbClr val="090822"/>
              </a:solidFill>
              <a:latin typeface="Nyala" pitchFamily="2" charset="0"/>
            </a:endParaRPr>
          </a:p>
          <a:p>
            <a:pPr marL="731520" lvl="1" indent="-457200" algn="just">
              <a:buClrTx/>
              <a:buFont typeface="+mj-lt"/>
              <a:buAutoNum type="arabicPeriod"/>
              <a:defRPr/>
            </a:pPr>
            <a:r>
              <a:rPr lang="en-US" sz="2800" dirty="0" err="1" smtClean="0">
                <a:solidFill>
                  <a:srgbClr val="0908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yala" pitchFamily="2" charset="0"/>
              </a:rPr>
              <a:t>ስትራቴጂ</a:t>
            </a:r>
            <a:r>
              <a:rPr lang="en-US" sz="2800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yala" pitchFamily="2" charset="0"/>
              </a:rPr>
              <a:t>ግንባታ</a:t>
            </a:r>
            <a:endParaRPr lang="en-US" sz="2800" dirty="0" smtClean="0">
              <a:solidFill>
                <a:srgbClr val="09082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yala" pitchFamily="2" charset="0"/>
            </a:endParaRPr>
          </a:p>
          <a:p>
            <a:pPr marL="731520" lvl="1" indent="-457200" algn="just">
              <a:buClrTx/>
              <a:buFont typeface="+mj-lt"/>
              <a:buAutoNum type="arabicPeriod"/>
              <a:defRPr/>
            </a:pPr>
            <a:r>
              <a:rPr lang="en-US" sz="2800" dirty="0" err="1" smtClean="0">
                <a:solidFill>
                  <a:srgbClr val="0908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yala" pitchFamily="2" charset="0"/>
              </a:rPr>
              <a:t>የግቦች</a:t>
            </a:r>
            <a:r>
              <a:rPr lang="en-US" sz="2800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yala" pitchFamily="2" charset="0"/>
              </a:rPr>
              <a:t>ቀረፃ</a:t>
            </a:r>
            <a:r>
              <a:rPr lang="en-US" sz="2800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yala" pitchFamily="2" charset="0"/>
              </a:rPr>
              <a:t> </a:t>
            </a:r>
            <a:r>
              <a:rPr lang="en-US" sz="2800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yala" pitchFamily="2" charset="0"/>
                <a:hlinkClick r:id="rId3" action="ppaction://hlinkfile"/>
              </a:rPr>
              <a:t>2.3.docx</a:t>
            </a:r>
            <a:endParaRPr lang="en-US" sz="2800" dirty="0" smtClean="0">
              <a:solidFill>
                <a:srgbClr val="09082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yala" pitchFamily="2" charset="0"/>
            </a:endParaRPr>
          </a:p>
          <a:p>
            <a:pPr marL="731520" lvl="1" indent="-457200" algn="just">
              <a:buClrTx/>
              <a:buFont typeface="+mj-lt"/>
              <a:buAutoNum type="arabicPeriod"/>
              <a:defRPr/>
            </a:pPr>
            <a:r>
              <a:rPr lang="en-US" sz="2800" dirty="0" err="1" smtClean="0">
                <a:solidFill>
                  <a:srgbClr val="0908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yala" pitchFamily="2" charset="0"/>
              </a:rPr>
              <a:t>የግቦች</a:t>
            </a:r>
            <a:r>
              <a:rPr lang="en-US" sz="2800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yala" pitchFamily="2" charset="0"/>
              </a:rPr>
              <a:t>ትስስር</a:t>
            </a:r>
            <a:r>
              <a:rPr lang="en-US" sz="2800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yala" pitchFamily="2" charset="0"/>
              </a:rPr>
              <a:t>ስዕላዊ</a:t>
            </a:r>
            <a:r>
              <a:rPr lang="en-US" sz="2800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yala" pitchFamily="2" charset="0"/>
              </a:rPr>
              <a:t> መግለጫ </a:t>
            </a:r>
            <a:r>
              <a:rPr lang="en-US" sz="2800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yala" pitchFamily="2" charset="0"/>
                <a:hlinkClick r:id="rId4" action="ppaction://hlinkfile"/>
              </a:rPr>
              <a:t>2.4.docx</a:t>
            </a:r>
            <a:endParaRPr lang="en-US" sz="2800" dirty="0" smtClean="0">
              <a:solidFill>
                <a:srgbClr val="09082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yala" pitchFamily="2" charset="0"/>
            </a:endParaRPr>
          </a:p>
          <a:p>
            <a:pPr marL="731520" lvl="1" indent="-457200" algn="just">
              <a:buClrTx/>
              <a:buFont typeface="+mj-lt"/>
              <a:buAutoNum type="arabicPeriod"/>
              <a:defRPr/>
            </a:pPr>
            <a:r>
              <a:rPr lang="en-US" sz="2800" dirty="0" err="1" smtClean="0">
                <a:solidFill>
                  <a:srgbClr val="0908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yala" pitchFamily="2" charset="0"/>
              </a:rPr>
              <a:t>መለኪያና</a:t>
            </a:r>
            <a:r>
              <a:rPr lang="en-US" sz="2800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yala" pitchFamily="2" charset="0"/>
              </a:rPr>
              <a:t>ኢላማ</a:t>
            </a:r>
            <a:r>
              <a:rPr lang="en-US" sz="2800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yala" pitchFamily="2" charset="0"/>
              </a:rPr>
              <a:t>ማዘጋጀት</a:t>
            </a:r>
            <a:r>
              <a:rPr lang="en-US" sz="2800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yala" pitchFamily="2" charset="0"/>
              </a:rPr>
              <a:t> </a:t>
            </a:r>
            <a:r>
              <a:rPr lang="en-US" sz="2800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yala" pitchFamily="2" charset="0"/>
                <a:hlinkClick r:id="rId5" action="ppaction://hlinkfile"/>
              </a:rPr>
              <a:t>2.5.docx</a:t>
            </a:r>
            <a:endParaRPr lang="en-US" sz="2800" dirty="0" smtClean="0">
              <a:solidFill>
                <a:srgbClr val="09082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yala" pitchFamily="2" charset="0"/>
            </a:endParaRPr>
          </a:p>
          <a:p>
            <a:pPr marL="731520" lvl="1" indent="-457200" algn="just">
              <a:buClrTx/>
              <a:buFont typeface="+mj-lt"/>
              <a:buAutoNum type="arabicPeriod"/>
              <a:defRPr/>
            </a:pPr>
            <a:r>
              <a:rPr lang="en-US" sz="2800" dirty="0" err="1" smtClean="0">
                <a:solidFill>
                  <a:srgbClr val="0908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yala" pitchFamily="2" charset="0"/>
              </a:rPr>
              <a:t>ስትራቴጂ</a:t>
            </a:r>
            <a:r>
              <a:rPr lang="en-US" sz="2800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yala" pitchFamily="2" charset="0"/>
              </a:rPr>
              <a:t>እርምጃ</a:t>
            </a:r>
            <a:r>
              <a:rPr lang="en-US" sz="2800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yala" pitchFamily="2" charset="0"/>
              </a:rPr>
              <a:t>መቅረፅ</a:t>
            </a:r>
            <a:r>
              <a:rPr lang="en-US" sz="2800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yala" pitchFamily="2" charset="0"/>
              </a:rPr>
              <a:t> </a:t>
            </a:r>
            <a:r>
              <a:rPr lang="en-US" sz="2800" dirty="0" smtClean="0">
                <a:solidFill>
                  <a:srgbClr val="0908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yala" pitchFamily="2" charset="0"/>
                <a:hlinkClick r:id="rId6" action="ppaction://hlinkfile"/>
              </a:rPr>
              <a:t>2.6.docx</a:t>
            </a:r>
            <a:endParaRPr lang="pl-PL" sz="2800" dirty="0" smtClean="0">
              <a:solidFill>
                <a:srgbClr val="09082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yala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52400"/>
            <a:ext cx="8115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  <a:cs typeface="Times New Roman" pitchFamily="18" charset="0"/>
              </a:rPr>
              <a:t>II.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  <a:cs typeface="Times New Roman" pitchFamily="18" charset="0"/>
              </a:rPr>
              <a:t>የBSC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  <a:cs typeface="Times New Roman" pitchFamily="18" charset="0"/>
              </a:rPr>
              <a:t>አዘገጃጀት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  <a:cs typeface="Times New Roman" pitchFamily="18" charset="0"/>
              </a:rPr>
              <a:t>/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  <a:cs typeface="Times New Roman" pitchFamily="18" charset="0"/>
              </a:rPr>
              <a:t>ግንባታ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73825"/>
            <a:ext cx="758825" cy="247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fld id="{7438CEF2-0946-4EE9-824C-9934F35B2095}" type="slidenum">
              <a:rPr lang="en-US"/>
              <a:pPr/>
              <a:t>8</a:t>
            </a:fld>
            <a:endParaRPr lang="en-US"/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171450" y="1485900"/>
            <a:ext cx="8743950" cy="5067300"/>
          </a:xfrm>
        </p:spPr>
        <p:txBody>
          <a:bodyPr>
            <a:normAutofit/>
          </a:bodyPr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በደረጃ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አንድ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የሚከናወኑ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ዋና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ዋና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ተግባራት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የሚከተሉት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ናቸው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፡-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ተቋማዊ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ዳሰሳ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ማካሄድ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800" dirty="0" err="1" smtClean="0">
                <a:solidFill>
                  <a:srgbClr val="090822"/>
                </a:solidFill>
                <a:latin typeface="Nyala" pitchFamily="2" charset="0"/>
              </a:rPr>
              <a:t>ማለት</a:t>
            </a:r>
            <a:r>
              <a:rPr lang="en-US" sz="2800" dirty="0" smtClean="0">
                <a:solidFill>
                  <a:srgbClr val="090822"/>
                </a:solidFill>
                <a:latin typeface="Nyala" pitchFamily="2" charset="0"/>
              </a:rPr>
              <a:t>፡-</a:t>
            </a:r>
          </a:p>
          <a:p>
            <a:pPr marL="754380" lvl="1" indent="-514350" algn="just">
              <a:buClrTx/>
              <a:buFont typeface="Wingdings" pitchFamily="2" charset="2"/>
              <a:buChar char="Ø"/>
              <a:defRPr/>
            </a:pPr>
            <a:r>
              <a:rPr lang="en-US" sz="2400" dirty="0" err="1" smtClean="0">
                <a:solidFill>
                  <a:srgbClr val="090822"/>
                </a:solidFill>
                <a:latin typeface="Nyala" pitchFamily="2" charset="0"/>
              </a:rPr>
              <a:t>አገራዊ</a:t>
            </a:r>
            <a:r>
              <a:rPr lang="en-US" sz="24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400" dirty="0" err="1" smtClean="0">
                <a:solidFill>
                  <a:srgbClr val="090822"/>
                </a:solidFill>
                <a:latin typeface="Nyala" pitchFamily="2" charset="0"/>
              </a:rPr>
              <a:t>ፖሊሲና</a:t>
            </a:r>
            <a:r>
              <a:rPr lang="en-US" sz="24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400" dirty="0" err="1" smtClean="0">
                <a:solidFill>
                  <a:srgbClr val="090822"/>
                </a:solidFill>
                <a:latin typeface="Nyala" pitchFamily="2" charset="0"/>
              </a:rPr>
              <a:t>ስትራቴጂዎችን</a:t>
            </a:r>
            <a:r>
              <a:rPr lang="en-US" sz="24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400" dirty="0" err="1" smtClean="0">
                <a:solidFill>
                  <a:srgbClr val="090822"/>
                </a:solidFill>
                <a:latin typeface="Nyala" pitchFamily="2" charset="0"/>
              </a:rPr>
              <a:t>መቃኘት</a:t>
            </a:r>
            <a:r>
              <a:rPr lang="en-US" sz="2400" dirty="0" smtClean="0">
                <a:solidFill>
                  <a:srgbClr val="090822"/>
                </a:solidFill>
                <a:latin typeface="Nyala" pitchFamily="2" charset="0"/>
              </a:rPr>
              <a:t>፣ /</a:t>
            </a:r>
            <a:r>
              <a:rPr lang="en-US" sz="2400" dirty="0" smtClean="0">
                <a:solidFill>
                  <a:srgbClr val="090822"/>
                </a:solidFill>
                <a:latin typeface="Nyala" pitchFamily="2" charset="0"/>
                <a:hlinkClick r:id="rId3" action="ppaction://hlinkfile"/>
              </a:rPr>
              <a:t>1.docx</a:t>
            </a:r>
            <a:r>
              <a:rPr lang="en-US" sz="2400" dirty="0" smtClean="0">
                <a:solidFill>
                  <a:srgbClr val="090822"/>
                </a:solidFill>
                <a:latin typeface="Nyala" pitchFamily="2" charset="0"/>
              </a:rPr>
              <a:t>/</a:t>
            </a:r>
          </a:p>
          <a:p>
            <a:pPr marL="754380" lvl="1" indent="-514350" algn="just">
              <a:buClrTx/>
              <a:buFont typeface="Wingdings" pitchFamily="2" charset="2"/>
              <a:buChar char="Ø"/>
              <a:defRPr/>
            </a:pPr>
            <a:r>
              <a:rPr lang="en-US" sz="2400" dirty="0" err="1" smtClean="0">
                <a:solidFill>
                  <a:srgbClr val="090822"/>
                </a:solidFill>
                <a:latin typeface="Nyala" pitchFamily="2" charset="0"/>
              </a:rPr>
              <a:t>ጥንካሬ</a:t>
            </a:r>
            <a:r>
              <a:rPr lang="en-US" sz="2400" dirty="0" smtClean="0">
                <a:solidFill>
                  <a:srgbClr val="090822"/>
                </a:solidFill>
                <a:latin typeface="Nyala" pitchFamily="2" charset="0"/>
              </a:rPr>
              <a:t>፣ </a:t>
            </a:r>
            <a:r>
              <a:rPr lang="en-US" sz="2400" dirty="0" err="1" smtClean="0">
                <a:solidFill>
                  <a:srgbClr val="090822"/>
                </a:solidFill>
                <a:latin typeface="Nyala" pitchFamily="2" charset="0"/>
              </a:rPr>
              <a:t>ድክመት</a:t>
            </a:r>
            <a:r>
              <a:rPr lang="en-US" sz="2400" dirty="0" smtClean="0">
                <a:solidFill>
                  <a:srgbClr val="090822"/>
                </a:solidFill>
                <a:latin typeface="Nyala" pitchFamily="2" charset="0"/>
              </a:rPr>
              <a:t>፣ </a:t>
            </a:r>
            <a:r>
              <a:rPr lang="en-US" sz="2400" dirty="0" err="1" smtClean="0">
                <a:solidFill>
                  <a:srgbClr val="090822"/>
                </a:solidFill>
                <a:latin typeface="Nyala" pitchFamily="2" charset="0"/>
              </a:rPr>
              <a:t>መልካም</a:t>
            </a:r>
            <a:r>
              <a:rPr lang="en-US" sz="24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400" dirty="0" err="1" smtClean="0">
                <a:solidFill>
                  <a:srgbClr val="090822"/>
                </a:solidFill>
                <a:latin typeface="Nyala" pitchFamily="2" charset="0"/>
              </a:rPr>
              <a:t>አጋጣሚና</a:t>
            </a:r>
            <a:r>
              <a:rPr lang="en-US" sz="24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400" dirty="0" err="1" smtClean="0">
                <a:solidFill>
                  <a:srgbClr val="090822"/>
                </a:solidFill>
                <a:latin typeface="Nyala" pitchFamily="2" charset="0"/>
              </a:rPr>
              <a:t>ስጋቶች</a:t>
            </a:r>
            <a:r>
              <a:rPr lang="en-US" sz="24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400" dirty="0" err="1" smtClean="0">
                <a:solidFill>
                  <a:srgbClr val="090822"/>
                </a:solidFill>
                <a:latin typeface="Nyala" pitchFamily="2" charset="0"/>
              </a:rPr>
              <a:t>ትንተና</a:t>
            </a:r>
            <a:r>
              <a:rPr lang="en-US" sz="2400" dirty="0" smtClean="0">
                <a:solidFill>
                  <a:srgbClr val="090822"/>
                </a:solidFill>
                <a:latin typeface="Nyala" pitchFamily="2" charset="0"/>
              </a:rPr>
              <a:t> (SWOT) </a:t>
            </a:r>
            <a:r>
              <a:rPr lang="en-US" sz="2400" dirty="0" err="1" smtClean="0">
                <a:solidFill>
                  <a:srgbClr val="090822"/>
                </a:solidFill>
                <a:latin typeface="Nyala" pitchFamily="2" charset="0"/>
              </a:rPr>
              <a:t>ማካሄድ</a:t>
            </a:r>
            <a:r>
              <a:rPr lang="en-US" sz="2400" dirty="0" smtClean="0">
                <a:solidFill>
                  <a:srgbClr val="090822"/>
                </a:solidFill>
                <a:latin typeface="Nyala" pitchFamily="2" charset="0"/>
              </a:rPr>
              <a:t>፣ /</a:t>
            </a:r>
            <a:r>
              <a:rPr lang="en-US" sz="2400" dirty="0" smtClean="0">
                <a:solidFill>
                  <a:srgbClr val="090822"/>
                </a:solidFill>
                <a:latin typeface="Nyala" pitchFamily="2" charset="0"/>
                <a:hlinkClick r:id="rId4" action="ppaction://hlinkfile"/>
              </a:rPr>
              <a:t>2.docx</a:t>
            </a:r>
            <a:r>
              <a:rPr lang="en-US" sz="2400" dirty="0" smtClean="0">
                <a:solidFill>
                  <a:srgbClr val="090822"/>
                </a:solidFill>
                <a:latin typeface="Nyala" pitchFamily="2" charset="0"/>
              </a:rPr>
              <a:t>/</a:t>
            </a:r>
          </a:p>
          <a:p>
            <a:pPr marL="754380" lvl="1" indent="-514350" algn="just">
              <a:buClrTx/>
              <a:buFont typeface="Wingdings" pitchFamily="2" charset="2"/>
              <a:buChar char="Ø"/>
              <a:defRPr/>
            </a:pPr>
            <a:r>
              <a:rPr lang="en-US" sz="2400" dirty="0" err="1" smtClean="0">
                <a:solidFill>
                  <a:srgbClr val="090822"/>
                </a:solidFill>
                <a:latin typeface="Nyala" pitchFamily="2" charset="0"/>
              </a:rPr>
              <a:t>አስቻይና</a:t>
            </a:r>
            <a:r>
              <a:rPr lang="en-US" sz="24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400" dirty="0" err="1" smtClean="0">
                <a:solidFill>
                  <a:srgbClr val="090822"/>
                </a:solidFill>
                <a:latin typeface="Nyala" pitchFamily="2" charset="0"/>
              </a:rPr>
              <a:t>ፈታኝ</a:t>
            </a:r>
            <a:r>
              <a:rPr lang="en-US" sz="24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400" dirty="0" err="1" smtClean="0">
                <a:solidFill>
                  <a:srgbClr val="090822"/>
                </a:solidFill>
                <a:latin typeface="Nyala" pitchFamily="2" charset="0"/>
              </a:rPr>
              <a:t>ሁኔታዎችን</a:t>
            </a:r>
            <a:r>
              <a:rPr lang="en-US" sz="24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400" dirty="0" err="1" smtClean="0">
                <a:solidFill>
                  <a:srgbClr val="090822"/>
                </a:solidFill>
                <a:latin typeface="Nyala" pitchFamily="2" charset="0"/>
              </a:rPr>
              <a:t>መለየት</a:t>
            </a:r>
            <a:r>
              <a:rPr lang="en-US" sz="2400" dirty="0" smtClean="0">
                <a:solidFill>
                  <a:srgbClr val="090822"/>
                </a:solidFill>
                <a:latin typeface="Nyala" pitchFamily="2" charset="0"/>
              </a:rPr>
              <a:t>፣ /</a:t>
            </a:r>
            <a:r>
              <a:rPr lang="en-US" sz="2400" dirty="0" smtClean="0">
                <a:solidFill>
                  <a:srgbClr val="090822"/>
                </a:solidFill>
                <a:latin typeface="Nyala" pitchFamily="2" charset="0"/>
                <a:hlinkClick r:id="rId5" action="ppaction://hlinkfile"/>
              </a:rPr>
              <a:t>3.docx</a:t>
            </a:r>
            <a:r>
              <a:rPr lang="en-US" sz="2400" dirty="0" smtClean="0">
                <a:solidFill>
                  <a:srgbClr val="090822"/>
                </a:solidFill>
                <a:latin typeface="Nyala" pitchFamily="2" charset="0"/>
              </a:rPr>
              <a:t>/</a:t>
            </a:r>
          </a:p>
          <a:p>
            <a:pPr marL="754380" lvl="1" indent="-514350" algn="just">
              <a:buClrTx/>
              <a:buFont typeface="Wingdings" pitchFamily="2" charset="2"/>
              <a:buChar char="Ø"/>
              <a:defRPr/>
            </a:pPr>
            <a:r>
              <a:rPr lang="en-US" sz="2400" dirty="0" err="1" smtClean="0">
                <a:solidFill>
                  <a:srgbClr val="090822"/>
                </a:solidFill>
                <a:latin typeface="Nyala" pitchFamily="2" charset="0"/>
              </a:rPr>
              <a:t>የተቋሙን</a:t>
            </a:r>
            <a:r>
              <a:rPr lang="en-US" sz="24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400" dirty="0" err="1" smtClean="0">
                <a:solidFill>
                  <a:srgbClr val="090822"/>
                </a:solidFill>
                <a:latin typeface="Nyala" pitchFamily="2" charset="0"/>
              </a:rPr>
              <a:t>ተልዕኮ</a:t>
            </a:r>
            <a:r>
              <a:rPr lang="en-US" sz="2400" dirty="0" smtClean="0">
                <a:solidFill>
                  <a:srgbClr val="090822"/>
                </a:solidFill>
                <a:latin typeface="Nyala" pitchFamily="2" charset="0"/>
              </a:rPr>
              <a:t>፣ </a:t>
            </a:r>
            <a:r>
              <a:rPr lang="en-US" sz="2400" dirty="0" err="1" smtClean="0">
                <a:solidFill>
                  <a:srgbClr val="090822"/>
                </a:solidFill>
                <a:latin typeface="Nyala" pitchFamily="2" charset="0"/>
              </a:rPr>
              <a:t>ራዕይ</a:t>
            </a:r>
            <a:r>
              <a:rPr lang="en-US" sz="2400" dirty="0" smtClean="0">
                <a:solidFill>
                  <a:srgbClr val="090822"/>
                </a:solidFill>
                <a:latin typeface="Nyala" pitchFamily="2" charset="0"/>
              </a:rPr>
              <a:t>፣ </a:t>
            </a:r>
            <a:r>
              <a:rPr lang="en-US" sz="2400" dirty="0" err="1" smtClean="0">
                <a:solidFill>
                  <a:srgbClr val="090822"/>
                </a:solidFill>
                <a:latin typeface="Nyala" pitchFamily="2" charset="0"/>
              </a:rPr>
              <a:t>እሴቶች</a:t>
            </a:r>
            <a:r>
              <a:rPr lang="en-US" sz="24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400" dirty="0" err="1" smtClean="0">
                <a:solidFill>
                  <a:srgbClr val="090822"/>
                </a:solidFill>
                <a:latin typeface="Nyala" pitchFamily="2" charset="0"/>
              </a:rPr>
              <a:t>መከለስ</a:t>
            </a:r>
            <a:r>
              <a:rPr lang="en-US" sz="2400" dirty="0" smtClean="0">
                <a:solidFill>
                  <a:srgbClr val="090822"/>
                </a:solidFill>
                <a:latin typeface="Nyala" pitchFamily="2" charset="0"/>
              </a:rPr>
              <a:t>(Revalidation) /</a:t>
            </a:r>
            <a:r>
              <a:rPr lang="en-US" sz="2400" dirty="0" smtClean="0">
                <a:solidFill>
                  <a:srgbClr val="090822"/>
                </a:solidFill>
                <a:latin typeface="Nyala" pitchFamily="2" charset="0"/>
                <a:hlinkClick r:id="rId6" action="ppaction://hlinkfile"/>
              </a:rPr>
              <a:t>4.docx</a:t>
            </a:r>
            <a:r>
              <a:rPr lang="en-US" sz="2400" dirty="0" smtClean="0">
                <a:solidFill>
                  <a:srgbClr val="090822"/>
                </a:solidFill>
                <a:latin typeface="Nyala" pitchFamily="2" charset="0"/>
              </a:rPr>
              <a:t>/ </a:t>
            </a:r>
            <a:endParaRPr lang="de-DE" sz="2400" dirty="0" smtClean="0">
              <a:solidFill>
                <a:srgbClr val="090822"/>
              </a:solidFill>
              <a:latin typeface="Nyala" pitchFamily="2" charset="0"/>
            </a:endParaRPr>
          </a:p>
          <a:p>
            <a:pPr marL="754380" lvl="1" indent="-514350" algn="just">
              <a:buClrTx/>
              <a:buFont typeface="Wingdings" pitchFamily="2" charset="2"/>
              <a:buChar char="Ø"/>
              <a:defRPr/>
            </a:pPr>
            <a:r>
              <a:rPr lang="de-DE" sz="2400" dirty="0" smtClean="0">
                <a:solidFill>
                  <a:srgbClr val="090822"/>
                </a:solidFill>
                <a:latin typeface="Nyala" pitchFamily="2" charset="0"/>
              </a:rPr>
              <a:t>ዕይታዎችን መወሰን፣ /</a:t>
            </a:r>
            <a:r>
              <a:rPr lang="de-DE" sz="2400" dirty="0" smtClean="0">
                <a:solidFill>
                  <a:srgbClr val="090822"/>
                </a:solidFill>
                <a:latin typeface="Nyala" pitchFamily="2" charset="0"/>
                <a:hlinkClick r:id="rId7" action="ppaction://hlinkfile"/>
              </a:rPr>
              <a:t>5.docx</a:t>
            </a:r>
            <a:r>
              <a:rPr lang="de-DE" sz="2400" dirty="0" smtClean="0">
                <a:solidFill>
                  <a:srgbClr val="090822"/>
                </a:solidFill>
                <a:latin typeface="Nyala" pitchFamily="2" charset="0"/>
              </a:rPr>
              <a:t> /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8115300" cy="12249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  <a:cs typeface="Times New Roman" pitchFamily="18" charset="0"/>
              </a:rPr>
              <a:t>ደረጃ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አንድ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፡-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ቅድመ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ሁኔታ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እና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ተ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ቋ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ማዊ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ዳሰሳ</a:t>
            </a:r>
            <a:endParaRPr lang="pl-PL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90822"/>
                </a:solidFill>
                <a:latin typeface="Visual Geez Unicode" pitchFamily="2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90822"/>
              </a:solidFill>
              <a:latin typeface="Visual Geez Unicode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73825"/>
            <a:ext cx="758825" cy="247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fld id="{421E2A85-76B1-4F5C-BD66-523E2ECA6DF6}" type="slidenum">
              <a:rPr lang="en-US"/>
              <a:pPr/>
              <a:t>9</a:t>
            </a:fld>
            <a:endParaRPr lang="en-US"/>
          </a:p>
        </p:txBody>
      </p:sp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171450" y="1314450"/>
            <a:ext cx="8743950" cy="5257800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2400" b="1" dirty="0" err="1" smtClean="0">
                <a:solidFill>
                  <a:srgbClr val="090822"/>
                </a:solidFill>
                <a:latin typeface="Nyala" pitchFamily="2" charset="0"/>
              </a:rPr>
              <a:t>የሚከናወኑ</a:t>
            </a:r>
            <a:r>
              <a:rPr lang="en-US" sz="2400" b="1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400" b="1" dirty="0" err="1" smtClean="0">
                <a:solidFill>
                  <a:srgbClr val="090822"/>
                </a:solidFill>
                <a:latin typeface="Nyala" pitchFamily="2" charset="0"/>
              </a:rPr>
              <a:t>ዋና</a:t>
            </a:r>
            <a:r>
              <a:rPr lang="en-US" sz="2400" b="1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400" b="1" dirty="0" err="1" smtClean="0">
                <a:solidFill>
                  <a:srgbClr val="090822"/>
                </a:solidFill>
                <a:latin typeface="Nyala" pitchFamily="2" charset="0"/>
              </a:rPr>
              <a:t>ዋና</a:t>
            </a:r>
            <a:r>
              <a:rPr lang="en-US" sz="2400" b="1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400" b="1" dirty="0" err="1" smtClean="0">
                <a:solidFill>
                  <a:srgbClr val="090822"/>
                </a:solidFill>
                <a:latin typeface="Nyala" pitchFamily="2" charset="0"/>
              </a:rPr>
              <a:t>ተግባራት</a:t>
            </a:r>
            <a:r>
              <a:rPr lang="en-US" sz="2400" b="1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400" b="1" dirty="0" err="1" smtClean="0">
                <a:solidFill>
                  <a:srgbClr val="090822"/>
                </a:solidFill>
                <a:latin typeface="Nyala" pitchFamily="2" charset="0"/>
              </a:rPr>
              <a:t>የሚከተሉት</a:t>
            </a:r>
            <a:r>
              <a:rPr lang="en-US" sz="2400" b="1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400" b="1" dirty="0" err="1" smtClean="0">
                <a:solidFill>
                  <a:srgbClr val="090822"/>
                </a:solidFill>
                <a:latin typeface="Nyala" pitchFamily="2" charset="0"/>
              </a:rPr>
              <a:t>ናቸው</a:t>
            </a:r>
            <a:r>
              <a:rPr lang="en-US" sz="2400" b="1" dirty="0" smtClean="0">
                <a:solidFill>
                  <a:srgbClr val="090822"/>
                </a:solidFill>
                <a:latin typeface="Nyala" pitchFamily="2" charset="0"/>
              </a:rPr>
              <a:t>፡-</a:t>
            </a:r>
          </a:p>
          <a:p>
            <a:pPr marL="750888" lvl="1" indent="-457200" algn="just" eaLnBrk="1" hangingPunct="1">
              <a:lnSpc>
                <a:spcPct val="110000"/>
              </a:lnSpc>
              <a:buClrTx/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90822"/>
                </a:solidFill>
                <a:latin typeface="Nyala" pitchFamily="2" charset="0"/>
              </a:rPr>
              <a:t>ተገልጋዮችና ባለድርሻ አካላት መለየትና </a:t>
            </a:r>
            <a:r>
              <a:rPr lang="en-US" sz="2400" dirty="0" err="1" smtClean="0">
                <a:solidFill>
                  <a:srgbClr val="090822"/>
                </a:solidFill>
                <a:latin typeface="Nyala" pitchFamily="2" charset="0"/>
              </a:rPr>
              <a:t>በቅድም</a:t>
            </a:r>
            <a:r>
              <a:rPr lang="en-US" sz="24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400" dirty="0" err="1" smtClean="0">
                <a:solidFill>
                  <a:srgbClr val="090822"/>
                </a:solidFill>
                <a:latin typeface="Nyala" pitchFamily="2" charset="0"/>
              </a:rPr>
              <a:t>ተከተል</a:t>
            </a:r>
            <a:r>
              <a:rPr lang="en-US" sz="24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400" dirty="0" err="1" smtClean="0">
                <a:solidFill>
                  <a:srgbClr val="090822"/>
                </a:solidFill>
                <a:latin typeface="Nyala" pitchFamily="2" charset="0"/>
              </a:rPr>
              <a:t>ማስቀመጥ</a:t>
            </a:r>
            <a:r>
              <a:rPr lang="en-US" sz="2400" dirty="0" smtClean="0">
                <a:solidFill>
                  <a:srgbClr val="090822"/>
                </a:solidFill>
                <a:latin typeface="Nyala" pitchFamily="2" charset="0"/>
              </a:rPr>
              <a:t>፣</a:t>
            </a:r>
          </a:p>
          <a:p>
            <a:pPr marL="750888" lvl="1" indent="-457200" algn="just" eaLnBrk="1" hangingPunct="1">
              <a:lnSpc>
                <a:spcPct val="110000"/>
              </a:lnSpc>
              <a:buClrTx/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90822"/>
                </a:solidFill>
                <a:latin typeface="Nyala" pitchFamily="2" charset="0"/>
              </a:rPr>
              <a:t>ተገልጋዮችና ባለድርሻ አካላት</a:t>
            </a:r>
            <a:r>
              <a:rPr lang="en-US" sz="24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pt-BR" sz="2400" dirty="0" smtClean="0">
                <a:solidFill>
                  <a:srgbClr val="090822"/>
                </a:solidFill>
                <a:latin typeface="Nyala" pitchFamily="2" charset="0"/>
              </a:rPr>
              <a:t>የሚፈልጉትና በቀጣይ የሚጠብቁት </a:t>
            </a:r>
            <a:r>
              <a:rPr lang="pt-BR" sz="2400" dirty="0" smtClean="0">
                <a:solidFill>
                  <a:srgbClr val="002060"/>
                </a:solidFill>
                <a:latin typeface="Nyala" pitchFamily="2" charset="0"/>
              </a:rPr>
              <a:t>/needs and expectations/</a:t>
            </a:r>
          </a:p>
          <a:p>
            <a:pPr marL="750888" lvl="1" indent="-457200" algn="just" eaLnBrk="1" hangingPunct="1">
              <a:lnSpc>
                <a:spcPct val="110000"/>
              </a:lnSpc>
              <a:buClrTx/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90822"/>
                </a:solidFill>
                <a:latin typeface="Nyala" pitchFamily="2" charset="0"/>
              </a:rPr>
              <a:t>ለሚሰጠው አገልግሎት የደንበኞ ቁልፍ ፍላጎት </a:t>
            </a:r>
            <a:r>
              <a:rPr lang="pt-BR" sz="2400" dirty="0" smtClean="0">
                <a:solidFill>
                  <a:srgbClr val="002060"/>
                </a:solidFill>
                <a:latin typeface="Nyala" pitchFamily="2" charset="0"/>
              </a:rPr>
              <a:t>/Customer Value Proposition</a:t>
            </a:r>
            <a:endParaRPr lang="de-DE" sz="2400" dirty="0" smtClean="0">
              <a:solidFill>
                <a:srgbClr val="002060"/>
              </a:solidFill>
              <a:latin typeface="Nyala" pitchFamily="2" charset="0"/>
            </a:endParaRPr>
          </a:p>
          <a:p>
            <a:pPr marL="750888" lvl="1" indent="-457200" algn="just" eaLnBrk="1" hangingPunct="1">
              <a:lnSpc>
                <a:spcPct val="110000"/>
              </a:lnSpc>
              <a:buClrTx/>
              <a:buFont typeface="Wingdings" pitchFamily="2" charset="2"/>
              <a:buChar char="Ø"/>
            </a:pPr>
            <a:r>
              <a:rPr lang="de-DE" sz="2400" dirty="0" smtClean="0">
                <a:solidFill>
                  <a:srgbClr val="090822"/>
                </a:solidFill>
                <a:latin typeface="Nyala" pitchFamily="2" charset="0"/>
              </a:rPr>
              <a:t>ስትራቴጂያዊ የትኩረት መስኮችን መለየት</a:t>
            </a:r>
            <a:r>
              <a:rPr lang="en-US" sz="2400" dirty="0" smtClean="0">
                <a:solidFill>
                  <a:srgbClr val="090822"/>
                </a:solidFill>
                <a:latin typeface="Nyala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yala" pitchFamily="2" charset="0"/>
              </a:rPr>
              <a:t>/Pillars of Excellence –or strategic themes/፣ </a:t>
            </a:r>
          </a:p>
          <a:p>
            <a:pPr marL="750888" lvl="1" indent="-457200" algn="just" eaLnBrk="1" hangingPunct="1">
              <a:lnSpc>
                <a:spcPct val="110000"/>
              </a:lnSpc>
              <a:buClrTx/>
              <a:buFont typeface="Wingdings" pitchFamily="2" charset="2"/>
              <a:buChar char="Ø"/>
            </a:pPr>
            <a:r>
              <a:rPr lang="de-DE" sz="2400" dirty="0" smtClean="0">
                <a:solidFill>
                  <a:srgbClr val="090822"/>
                </a:solidFill>
                <a:latin typeface="Nyala" pitchFamily="2" charset="0"/>
              </a:rPr>
              <a:t>ስትራቴጂያዊ የትኩረት መስኮችን ትርጉምና ውጤቶችን ማስቀመጥ </a:t>
            </a:r>
            <a:r>
              <a:rPr lang="de-DE" sz="2400" dirty="0" smtClean="0">
                <a:solidFill>
                  <a:srgbClr val="002060"/>
                </a:solidFill>
                <a:latin typeface="Nyala" pitchFamily="2" charset="0"/>
              </a:rPr>
              <a:t>/strategic themes commentary/፣</a:t>
            </a:r>
          </a:p>
          <a:p>
            <a:pPr marL="750888" lvl="1" indent="-457200" algn="just" eaLnBrk="1" hangingPunct="1">
              <a:lnSpc>
                <a:spcPct val="110000"/>
              </a:lnSpc>
              <a:buClrTx/>
              <a:buNone/>
            </a:pPr>
            <a:endParaRPr lang="de-DE" sz="2400" dirty="0" smtClean="0">
              <a:solidFill>
                <a:srgbClr val="002060"/>
              </a:solidFill>
              <a:latin typeface="Nyala" pitchFamily="2" charset="0"/>
            </a:endParaRPr>
          </a:p>
          <a:p>
            <a:pPr marL="754380" lvl="1" indent="-514350" algn="just">
              <a:buClrTx/>
              <a:buNone/>
              <a:defRPr/>
            </a:pPr>
            <a:endParaRPr lang="en-US" sz="2400" dirty="0" smtClean="0">
              <a:solidFill>
                <a:srgbClr val="090822"/>
              </a:solidFill>
              <a:latin typeface="Nyala" pitchFamily="2" charset="0"/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228600" y="304800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ደረጃ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ሁለት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፡-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ስትራቴጂያዊ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የትኩረት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መስኮች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ማዘጋጀት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1878019</TotalTime>
  <Pages>10</Pages>
  <Words>1024</Words>
  <Application>Microsoft Office PowerPoint</Application>
  <PresentationFormat>On-screen Show (4:3)</PresentationFormat>
  <Paragraphs>168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Arial</vt:lpstr>
      <vt:lpstr>Arial Narrow</vt:lpstr>
      <vt:lpstr>Book Antiqua</vt:lpstr>
      <vt:lpstr>Dotum</vt:lpstr>
      <vt:lpstr>Ge'ez-1</vt:lpstr>
      <vt:lpstr>Georgia</vt:lpstr>
      <vt:lpstr>Monotype Sorts</vt:lpstr>
      <vt:lpstr>Nyala</vt:lpstr>
      <vt:lpstr>Power Geez Unicode1</vt:lpstr>
      <vt:lpstr>Times New Roman</vt:lpstr>
      <vt:lpstr>VG2000 Main</vt:lpstr>
      <vt:lpstr>Visual Geez Unicode</vt:lpstr>
      <vt:lpstr>Wingdings</vt:lpstr>
      <vt:lpstr>Wingdings 2</vt:lpstr>
      <vt:lpstr>Wingdings 3</vt:lpstr>
      <vt:lpstr>Civic</vt:lpstr>
      <vt:lpstr>PowerPoint Presentation</vt:lpstr>
      <vt:lpstr>PowerPoint Presentation</vt:lpstr>
      <vt:lpstr>PowerPoint Presentation</vt:lpstr>
      <vt:lpstr>PowerPoint Presentation</vt:lpstr>
      <vt:lpstr>1.1 የባላንስድ ስኮር ካርድ /BSC/ ምንነት እና ሚዛናዊ ያሰኙት ጉዳዮች……………….የቀጠለ</vt:lpstr>
      <vt:lpstr> 1.2. የባላንስድ ስኮርካርድ ዕይታዎች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የባላንስድ ስኮርካር የትግበራ ደረጃዎች</vt:lpstr>
      <vt:lpstr>ደረጃ ስምንት፡ ስትራቴጂን በየደረጃው ማውረድ /Cascading/</vt:lpstr>
      <vt:lpstr>ስትራቴጂን በየደረጃው ማውረድ ምንነት </vt:lpstr>
      <vt:lpstr>ለግለሰብ ፈጻሚዎች ማውረድ </vt:lpstr>
      <vt:lpstr>PowerPoint Presentation</vt:lpstr>
      <vt:lpstr>ደረ© ዘ«Ÿ” የባላንስድ ስኮርካርድ የአፈፃፀም KTTLÂ GMg¥</vt:lpstr>
      <vt:lpstr>Four barriers to implementing strategy </vt:lpstr>
      <vt:lpstr>PowerPoint Presentation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PROCESS REENGINEERING</dc:title>
  <dc:creator>Ronald J. Norman, Ph.D., CCP</dc:creator>
  <cp:lastModifiedBy>Game</cp:lastModifiedBy>
  <cp:revision>196</cp:revision>
  <cp:lastPrinted>1601-01-01T00:00:00Z</cp:lastPrinted>
  <dcterms:created xsi:type="dcterms:W3CDTF">1995-05-01T15:19:00Z</dcterms:created>
  <dcterms:modified xsi:type="dcterms:W3CDTF">2024-01-14T14:28:56Z</dcterms:modified>
</cp:coreProperties>
</file>